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60" r:id="rId6"/>
    <p:sldId id="259" r:id="rId7"/>
    <p:sldId id="283" r:id="rId8"/>
    <p:sldId id="262" r:id="rId9"/>
    <p:sldId id="284" r:id="rId10"/>
    <p:sldId id="261" r:id="rId11"/>
    <p:sldId id="264" r:id="rId12"/>
    <p:sldId id="266" r:id="rId13"/>
    <p:sldId id="267" r:id="rId14"/>
    <p:sldId id="288" r:id="rId15"/>
    <p:sldId id="269" r:id="rId16"/>
    <p:sldId id="279" r:id="rId17"/>
    <p:sldId id="278" r:id="rId18"/>
    <p:sldId id="272" r:id="rId19"/>
    <p:sldId id="270" r:id="rId20"/>
    <p:sldId id="282" r:id="rId21"/>
    <p:sldId id="277" r:id="rId22"/>
    <p:sldId id="281" r:id="rId23"/>
    <p:sldId id="287" r:id="rId24"/>
    <p:sldId id="280" r:id="rId25"/>
    <p:sldId id="285"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688" autoAdjust="0"/>
  </p:normalViewPr>
  <p:slideViewPr>
    <p:cSldViewPr snapToGrid="0">
      <p:cViewPr varScale="1">
        <p:scale>
          <a:sx n="54" d="100"/>
          <a:sy n="54" d="100"/>
        </p:scale>
        <p:origin x="18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060E60A-EF8A-42A7-A29D-CD0C6DEE90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96D86F-3DA2-4407-82D1-DE1D5E3155D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164005-5F05-4591-B376-81A9B788D335}" type="datetimeFigureOut">
              <a:rPr lang="en-US" smtClean="0"/>
              <a:t>12/18/2021</a:t>
            </a:fld>
            <a:endParaRPr lang="en-US"/>
          </a:p>
        </p:txBody>
      </p:sp>
      <p:sp>
        <p:nvSpPr>
          <p:cNvPr id="4" name="Footer Placeholder 3">
            <a:extLst>
              <a:ext uri="{FF2B5EF4-FFF2-40B4-BE49-F238E27FC236}">
                <a16:creationId xmlns:a16="http://schemas.microsoft.com/office/drawing/2014/main" id="{12C71111-029E-4539-818D-D60965AF29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DC235AF-19C3-4A99-A274-5D6A491C9B4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E1FC274-09FD-4AE6-8304-0E876A5977E3}" type="slidenum">
              <a:rPr lang="en-US" smtClean="0"/>
              <a:t>‹#›</a:t>
            </a:fld>
            <a:endParaRPr lang="en-US"/>
          </a:p>
        </p:txBody>
      </p:sp>
    </p:spTree>
    <p:extLst>
      <p:ext uri="{BB962C8B-B14F-4D97-AF65-F5344CB8AC3E}">
        <p14:creationId xmlns:p14="http://schemas.microsoft.com/office/powerpoint/2010/main" val="3761053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45E6DE-53F5-4059-A031-62C64B13C73F}" type="datetimeFigureOut">
              <a:rPr lang="en-US" smtClean="0"/>
              <a:t>12/18/2021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91C40E-9818-44A4-9067-3A7500CF9CD3}" type="slidenum">
              <a:rPr lang="en-US" smtClean="0"/>
              <a:t>‹#›</a:t>
            </a:fld>
            <a:endParaRPr lang="en-US"/>
          </a:p>
        </p:txBody>
      </p:sp>
    </p:spTree>
    <p:extLst>
      <p:ext uri="{BB962C8B-B14F-4D97-AF65-F5344CB8AC3E}">
        <p14:creationId xmlns:p14="http://schemas.microsoft.com/office/powerpoint/2010/main" val="282334144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3</a:t>
            </a:fld>
            <a:endParaRPr lang="en-US"/>
          </a:p>
        </p:txBody>
      </p:sp>
    </p:spTree>
    <p:extLst>
      <p:ext uri="{BB962C8B-B14F-4D97-AF65-F5344CB8AC3E}">
        <p14:creationId xmlns:p14="http://schemas.microsoft.com/office/powerpoint/2010/main" val="1040198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dirty="0">
              <a:solidFill>
                <a:srgbClr val="404040"/>
              </a:solidFill>
              <a:effectLst/>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04040"/>
                </a:solidFill>
                <a:effectLst/>
                <a:latin typeface="Lato" panose="020F0502020204030203" pitchFamily="34" charset="0"/>
              </a:rPr>
              <a:t>So we have to move from this huge metamodel to simpler one.</a:t>
            </a:r>
          </a:p>
        </p:txBody>
      </p:sp>
      <p:sp>
        <p:nvSpPr>
          <p:cNvPr id="4" name="Slide Number Placeholder 3"/>
          <p:cNvSpPr>
            <a:spLocks noGrp="1"/>
          </p:cNvSpPr>
          <p:nvPr>
            <p:ph type="sldNum" sz="quarter" idx="5"/>
          </p:nvPr>
        </p:nvSpPr>
        <p:spPr/>
        <p:txBody>
          <a:bodyPr/>
          <a:lstStyle/>
          <a:p>
            <a:fld id="{B591C40E-9818-44A4-9067-3A7500CF9CD3}" type="slidenum">
              <a:rPr lang="en-US" smtClean="0"/>
              <a:t>12</a:t>
            </a:fld>
            <a:endParaRPr lang="en-US"/>
          </a:p>
        </p:txBody>
      </p:sp>
    </p:spTree>
    <p:extLst>
      <p:ext uri="{BB962C8B-B14F-4D97-AF65-F5344CB8AC3E}">
        <p14:creationId xmlns:p14="http://schemas.microsoft.com/office/powerpoint/2010/main" val="805509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But first, </a:t>
            </a:r>
            <a:r>
              <a:rPr lang="fr-FR" sz="2000" dirty="0" err="1"/>
              <a:t>we</a:t>
            </a:r>
            <a:r>
              <a:rPr lang="fr-FR" sz="2000" dirty="0"/>
              <a:t> </a:t>
            </a:r>
            <a:r>
              <a:rPr lang="fr-FR" sz="2000" dirty="0" err="1"/>
              <a:t>need</a:t>
            </a:r>
            <a:r>
              <a:rPr lang="fr-FR" sz="2000" dirty="0"/>
              <a:t> to </a:t>
            </a:r>
            <a:r>
              <a:rPr lang="fr-FR" sz="2000" dirty="0" err="1"/>
              <a:t>understand</a:t>
            </a:r>
            <a:r>
              <a:rPr lang="fr-FR" sz="2000" dirty="0"/>
              <a:t> </a:t>
            </a:r>
            <a:r>
              <a:rPr lang="fr-FR" sz="2400" b="1" dirty="0"/>
              <a:t>the final output </a:t>
            </a:r>
            <a:r>
              <a:rPr lang="fr-FR" sz="2000" dirty="0"/>
              <a:t>to </a:t>
            </a:r>
            <a:r>
              <a:rPr lang="fr-FR" sz="2000" dirty="0" err="1"/>
              <a:t>be</a:t>
            </a:r>
            <a:r>
              <a:rPr lang="fr-FR" sz="2000" dirty="0"/>
              <a:t> </a:t>
            </a:r>
            <a:r>
              <a:rPr lang="fr-FR" sz="2000" dirty="0" err="1"/>
              <a:t>prepared</a:t>
            </a:r>
            <a:r>
              <a:rPr lang="fr-FR" sz="2000" dirty="0"/>
              <a:t> in </a:t>
            </a:r>
            <a:r>
              <a:rPr lang="fr-FR" sz="2000" dirty="0" err="1"/>
              <a:t>order</a:t>
            </a:r>
            <a:r>
              <a:rPr lang="fr-FR" sz="2000" dirty="0"/>
              <a:t> to </a:t>
            </a:r>
            <a:r>
              <a:rPr lang="fr-FR" sz="2000" dirty="0" err="1"/>
              <a:t>concieve</a:t>
            </a:r>
            <a:r>
              <a:rPr lang="fr-FR" sz="2000" dirty="0"/>
              <a:t> </a:t>
            </a:r>
            <a:r>
              <a:rPr lang="fr-FR" sz="2000" dirty="0" err="1"/>
              <a:t>our</a:t>
            </a:r>
            <a:r>
              <a:rPr lang="fr-FR" sz="2000" dirty="0"/>
              <a:t> </a:t>
            </a:r>
            <a:r>
              <a:rPr lang="fr-FR" sz="2000" dirty="0" err="1"/>
              <a:t>metamodels</a:t>
            </a:r>
            <a:r>
              <a:rPr lang="fr-FR" sz="2000" dirty="0"/>
              <a:t> </a:t>
            </a:r>
            <a:r>
              <a:rPr lang="fr-FR" sz="2000" dirty="0" err="1"/>
              <a:t>that</a:t>
            </a:r>
            <a:r>
              <a:rPr lang="fr-FR" sz="2000" dirty="0"/>
              <a:t> </a:t>
            </a:r>
            <a:r>
              <a:rPr lang="fr-FR" sz="2000" dirty="0" err="1"/>
              <a:t>will</a:t>
            </a:r>
            <a:r>
              <a:rPr lang="fr-FR" sz="2000" dirty="0"/>
              <a:t> serve for the </a:t>
            </a:r>
            <a:r>
              <a:rPr lang="fr-FR" sz="2000" dirty="0" err="1"/>
              <a:t>different</a:t>
            </a:r>
            <a:r>
              <a:rPr lang="fr-FR" sz="2000" dirty="0"/>
              <a:t> transformation</a:t>
            </a:r>
            <a:endParaRPr lang="en-US" sz="2000" dirty="0"/>
          </a:p>
        </p:txBody>
      </p:sp>
      <p:sp>
        <p:nvSpPr>
          <p:cNvPr id="4" name="Slide Number Placeholder 3"/>
          <p:cNvSpPr>
            <a:spLocks noGrp="1"/>
          </p:cNvSpPr>
          <p:nvPr>
            <p:ph type="sldNum" sz="quarter" idx="5"/>
          </p:nvPr>
        </p:nvSpPr>
        <p:spPr/>
        <p:txBody>
          <a:bodyPr/>
          <a:lstStyle/>
          <a:p>
            <a:fld id="{B591C40E-9818-44A4-9067-3A7500CF9CD3}" type="slidenum">
              <a:rPr lang="en-US" smtClean="0"/>
              <a:t>13</a:t>
            </a:fld>
            <a:endParaRPr lang="en-US"/>
          </a:p>
        </p:txBody>
      </p:sp>
    </p:spTree>
    <p:extLst>
      <p:ext uri="{BB962C8B-B14F-4D97-AF65-F5344CB8AC3E}">
        <p14:creationId xmlns:p14="http://schemas.microsoft.com/office/powerpoint/2010/main" val="7737399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i="0" dirty="0" err="1">
                <a:solidFill>
                  <a:srgbClr val="404040"/>
                </a:solidFill>
                <a:effectLst/>
                <a:latin typeface="Lato" panose="020F0502020204030203" pitchFamily="34" charset="0"/>
              </a:rPr>
              <a:t>pytorch</a:t>
            </a:r>
            <a:r>
              <a:rPr lang="en-US" sz="1800" b="1" i="0" dirty="0">
                <a:solidFill>
                  <a:srgbClr val="404040"/>
                </a:solidFill>
                <a:effectLst/>
                <a:latin typeface="Lato" panose="020F0502020204030203" pitchFamily="34" charset="0"/>
              </a:rPr>
              <a:t> geometric</a:t>
            </a:r>
            <a:r>
              <a:rPr lang="en-US" sz="1800" b="0" i="0" dirty="0">
                <a:solidFill>
                  <a:srgbClr val="404040"/>
                </a:solidFill>
                <a:effectLst/>
                <a:latin typeface="Lato" panose="020F0502020204030203" pitchFamily="34" charset="0"/>
              </a:rPr>
              <a:t>  tool ( ofc to implement and test the code I had to use fake data) </a:t>
            </a:r>
            <a:endParaRPr lang="en-US" sz="1800" dirty="0"/>
          </a:p>
          <a:p>
            <a:endParaRPr lang="en-US" sz="1800" b="0" i="0" dirty="0">
              <a:solidFill>
                <a:srgbClr val="404040"/>
              </a:solidFill>
              <a:effectLst/>
              <a:latin typeface="Lato" panose="020F0502020204030203" pitchFamily="34" charset="0"/>
            </a:endParaRPr>
          </a:p>
          <a:p>
            <a:r>
              <a:rPr lang="en-US" sz="2000" b="1" i="0" dirty="0">
                <a:solidFill>
                  <a:srgbClr val="C00000"/>
                </a:solidFill>
                <a:effectLst/>
                <a:latin typeface="Lato" panose="020F0502020204030203" pitchFamily="34" charset="0"/>
              </a:rPr>
              <a:t>Torch geometric elements are very specific . </a:t>
            </a:r>
          </a:p>
          <a:p>
            <a:r>
              <a:rPr lang="en-US" sz="2000" b="0" i="0" dirty="0">
                <a:solidFill>
                  <a:srgbClr val="404040"/>
                </a:solidFill>
                <a:effectLst/>
                <a:latin typeface="Lato" panose="020F0502020204030203" pitchFamily="34" charset="0"/>
              </a:rPr>
              <a:t>It uses </a:t>
            </a:r>
            <a:r>
              <a:rPr lang="en-US" sz="2000" dirty="0">
                <a:effectLst/>
              </a:rPr>
              <a:t>.csv</a:t>
            </a:r>
            <a:r>
              <a:rPr lang="en-US" sz="2000" b="0" i="0" dirty="0">
                <a:solidFill>
                  <a:srgbClr val="404040"/>
                </a:solidFill>
                <a:effectLst/>
                <a:latin typeface="Lato" panose="020F0502020204030203" pitchFamily="34" charset="0"/>
              </a:rPr>
              <a:t> files as input and construct a </a:t>
            </a:r>
            <a:r>
              <a:rPr lang="en-US" sz="2000" b="1" i="0" dirty="0">
                <a:solidFill>
                  <a:srgbClr val="404040"/>
                </a:solidFill>
                <a:effectLst/>
                <a:latin typeface="Lato" panose="020F0502020204030203" pitchFamily="34" charset="0"/>
              </a:rPr>
              <a:t>homogenous  graph</a:t>
            </a:r>
            <a:r>
              <a:rPr lang="en-US" sz="2000" b="0" i="0" dirty="0">
                <a:solidFill>
                  <a:srgbClr val="404040"/>
                </a:solidFill>
                <a:effectLst/>
                <a:latin typeface="Lato" panose="020F0502020204030203" pitchFamily="34" charset="0"/>
              </a:rPr>
              <a:t> from it ! </a:t>
            </a:r>
          </a:p>
          <a:p>
            <a:r>
              <a:rPr lang="en-US" sz="2000" b="0" i="0" dirty="0">
                <a:solidFill>
                  <a:srgbClr val="404040"/>
                </a:solidFill>
                <a:effectLst/>
                <a:latin typeface="Lato" panose="020F0502020204030203" pitchFamily="34" charset="0"/>
              </a:rPr>
              <a:t>You understand now why I am generating that format.  </a:t>
            </a:r>
          </a:p>
          <a:p>
            <a:endParaRPr lang="en-US" sz="1800" b="0" i="0" dirty="0">
              <a:solidFill>
                <a:srgbClr val="404040"/>
              </a:solidFill>
              <a:effectLst/>
              <a:latin typeface="Lato" panose="020F0502020204030203" pitchFamily="34" charset="0"/>
            </a:endParaRPr>
          </a:p>
          <a:p>
            <a:r>
              <a:rPr lang="en-US" sz="1800" b="0" i="0" dirty="0">
                <a:solidFill>
                  <a:srgbClr val="404040"/>
                </a:solidFill>
                <a:effectLst/>
                <a:latin typeface="Lato" panose="020F0502020204030203" pitchFamily="34" charset="0"/>
              </a:rPr>
              <a:t>two files are required for each mined project, one for the nodes that represent the classes or concepts and one for the edges that should be representing the relationships (between different classes) .</a:t>
            </a:r>
          </a:p>
        </p:txBody>
      </p:sp>
      <p:sp>
        <p:nvSpPr>
          <p:cNvPr id="4" name="Slide Number Placeholder 3"/>
          <p:cNvSpPr>
            <a:spLocks noGrp="1"/>
          </p:cNvSpPr>
          <p:nvPr>
            <p:ph type="sldNum" sz="quarter" idx="5"/>
          </p:nvPr>
        </p:nvSpPr>
        <p:spPr/>
        <p:txBody>
          <a:bodyPr/>
          <a:lstStyle/>
          <a:p>
            <a:fld id="{B591C40E-9818-44A4-9067-3A7500CF9CD3}" type="slidenum">
              <a:rPr lang="en-US" smtClean="0"/>
              <a:t>14</a:t>
            </a:fld>
            <a:endParaRPr lang="en-US"/>
          </a:p>
        </p:txBody>
      </p:sp>
    </p:spTree>
    <p:extLst>
      <p:ext uri="{BB962C8B-B14F-4D97-AF65-F5344CB8AC3E}">
        <p14:creationId xmlns:p14="http://schemas.microsoft.com/office/powerpoint/2010/main" val="481234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404040"/>
                </a:solidFill>
                <a:effectLst/>
                <a:latin typeface="Lato" panose="020F0502020204030203" pitchFamily="34" charset="0"/>
              </a:rPr>
              <a:t>In </a:t>
            </a:r>
            <a:r>
              <a:rPr lang="fr-FR" sz="1800" b="0" i="0" dirty="0" err="1">
                <a:solidFill>
                  <a:srgbClr val="404040"/>
                </a:solidFill>
                <a:effectLst/>
                <a:latin typeface="Lato" panose="020F0502020204030203" pitchFamily="34" charset="0"/>
              </a:rPr>
              <a:t>order</a:t>
            </a:r>
            <a:r>
              <a:rPr lang="fr-FR" sz="1800" b="0" i="0" dirty="0">
                <a:solidFill>
                  <a:srgbClr val="404040"/>
                </a:solidFill>
                <a:effectLst/>
                <a:latin typeface="Lato" panose="020F0502020204030203" pitchFamily="34" charset="0"/>
              </a:rPr>
              <a:t> to </a:t>
            </a:r>
            <a:r>
              <a:rPr lang="fr-FR" sz="1800" b="0" i="0" dirty="0" err="1">
                <a:solidFill>
                  <a:srgbClr val="404040"/>
                </a:solidFill>
                <a:effectLst/>
                <a:latin typeface="Lato" panose="020F0502020204030203" pitchFamily="34" charset="0"/>
              </a:rPr>
              <a:t>generate</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these</a:t>
            </a:r>
            <a:r>
              <a:rPr lang="fr-FR" sz="1800" b="0" i="0" dirty="0">
                <a:solidFill>
                  <a:srgbClr val="404040"/>
                </a:solidFill>
                <a:effectLst/>
                <a:latin typeface="Lato" panose="020F0502020204030203" pitchFamily="34" charset="0"/>
              </a:rPr>
              <a:t> files, </a:t>
            </a:r>
            <a:r>
              <a:rPr lang="fr-FR" sz="1800" b="0" i="0" dirty="0" err="1">
                <a:solidFill>
                  <a:srgbClr val="404040"/>
                </a:solidFill>
                <a:effectLst/>
                <a:latin typeface="Lato" panose="020F0502020204030203" pitchFamily="34" charset="0"/>
              </a:rPr>
              <a:t>we</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will</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peroform</a:t>
            </a:r>
            <a:r>
              <a:rPr lang="fr-FR" sz="1800" b="0" i="0" dirty="0">
                <a:solidFill>
                  <a:srgbClr val="404040"/>
                </a:solidFill>
                <a:effectLst/>
                <a:latin typeface="Lato" panose="020F0502020204030203" pitchFamily="34" charset="0"/>
              </a:rPr>
              <a:t> model to </a:t>
            </a:r>
            <a:r>
              <a:rPr lang="fr-FR" sz="1800" b="0" i="0" dirty="0" err="1">
                <a:solidFill>
                  <a:srgbClr val="404040"/>
                </a:solidFill>
                <a:effectLst/>
                <a:latin typeface="Lato" panose="020F0502020204030203" pitchFamily="34" charset="0"/>
              </a:rPr>
              <a:t>text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tarnsformation</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using</a:t>
            </a:r>
            <a:r>
              <a:rPr lang="fr-FR" sz="1800" b="0" i="0" dirty="0">
                <a:solidFill>
                  <a:srgbClr val="404040"/>
                </a:solidFill>
                <a:effectLst/>
                <a:latin typeface="Lato" panose="020F0502020204030203" pitchFamily="34" charset="0"/>
              </a:rPr>
              <a:t> EGL </a:t>
            </a:r>
            <a:r>
              <a:rPr lang="fr-FR" sz="1800" b="0" i="0" dirty="0" err="1">
                <a:solidFill>
                  <a:srgbClr val="404040"/>
                </a:solidFill>
                <a:effectLst/>
                <a:latin typeface="Lato" panose="020F0502020204030203" pitchFamily="34" charset="0"/>
              </a:rPr>
              <a:t>tool</a:t>
            </a:r>
            <a:r>
              <a:rPr lang="fr-FR" sz="1800" b="0" i="0" dirty="0">
                <a:solidFill>
                  <a:srgbClr val="404040"/>
                </a:solidFill>
                <a:effectLst/>
                <a:latin typeface="Lato" panose="020F050202020403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404040"/>
                </a:solidFill>
                <a:effectLst/>
                <a:latin typeface="Lato" panose="020F0502020204030203" pitchFamily="34" charset="0"/>
              </a:rPr>
              <a:t>This </a:t>
            </a:r>
            <a:r>
              <a:rPr lang="fr-FR" sz="1800" b="0" i="0" dirty="0" err="1">
                <a:solidFill>
                  <a:srgbClr val="404040"/>
                </a:solidFill>
                <a:effectLst/>
                <a:latin typeface="Lato" panose="020F0502020204030203" pitchFamily="34" charset="0"/>
              </a:rPr>
              <a:t>is</a:t>
            </a:r>
            <a:r>
              <a:rPr lang="fr-FR" sz="1800" b="0" i="0" dirty="0">
                <a:solidFill>
                  <a:srgbClr val="404040"/>
                </a:solidFill>
                <a:effectLst/>
                <a:latin typeface="Lato" panose="020F0502020204030203" pitchFamily="34" charset="0"/>
              </a:rPr>
              <a:t> the </a:t>
            </a:r>
            <a:r>
              <a:rPr lang="fr-FR" sz="1800" b="0" i="0" dirty="0" err="1">
                <a:solidFill>
                  <a:srgbClr val="404040"/>
                </a:solidFill>
                <a:effectLst/>
                <a:latin typeface="Lato" panose="020F0502020204030203" pitchFamily="34" charset="0"/>
              </a:rPr>
              <a:t>metamodel</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then</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that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we</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prepared</a:t>
            </a:r>
            <a:r>
              <a:rPr lang="fr-FR" sz="1800" b="0" i="0" dirty="0">
                <a:solidFill>
                  <a:srgbClr val="404040"/>
                </a:solidFill>
                <a:effectLst/>
                <a:latin typeface="Lato" panose="020F0502020204030203" pitchFamily="34" charset="0"/>
              </a:rPr>
              <a:t> for </a:t>
            </a:r>
            <a:r>
              <a:rPr lang="fr-FR" sz="1800" b="0" i="0" dirty="0" err="1">
                <a:solidFill>
                  <a:srgbClr val="404040"/>
                </a:solidFill>
                <a:effectLst/>
                <a:latin typeface="Lato" panose="020F0502020204030203" pitchFamily="34" charset="0"/>
              </a:rPr>
              <a:t>our</a:t>
            </a:r>
            <a:r>
              <a:rPr lang="fr-FR" sz="1800" b="0" i="0" dirty="0">
                <a:solidFill>
                  <a:srgbClr val="404040"/>
                </a:solidFill>
                <a:effectLst/>
                <a:latin typeface="Lato" panose="020F0502020204030203" pitchFamily="34" charset="0"/>
              </a:rPr>
              <a:t> scenario.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404040"/>
                </a:solidFill>
                <a:effectLst/>
                <a:latin typeface="Lato" panose="020F0502020204030203" pitchFamily="34" charset="0"/>
              </a:rPr>
              <a:t>So </a:t>
            </a:r>
            <a:r>
              <a:rPr lang="fr-FR" sz="1800" b="0" i="0" dirty="0" err="1">
                <a:solidFill>
                  <a:srgbClr val="404040"/>
                </a:solidFill>
                <a:effectLst/>
                <a:latin typeface="Lato" panose="020F0502020204030203" pitchFamily="34" charset="0"/>
              </a:rPr>
              <a:t>we</a:t>
            </a:r>
            <a:r>
              <a:rPr lang="fr-FR" sz="1800" b="0" i="0" dirty="0">
                <a:solidFill>
                  <a:srgbClr val="404040"/>
                </a:solidFill>
                <a:effectLst/>
                <a:latin typeface="Lato" panose="020F0502020204030203" pitchFamily="34" charset="0"/>
              </a:rPr>
              <a:t> have the </a:t>
            </a:r>
            <a:r>
              <a:rPr lang="fr-FR" sz="1800" b="0" i="0" dirty="0" err="1">
                <a:solidFill>
                  <a:srgbClr val="404040"/>
                </a:solidFill>
                <a:effectLst/>
                <a:latin typeface="Lato" panose="020F0502020204030203" pitchFamily="34" charset="0"/>
              </a:rPr>
              <a:t>Nodes</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that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represents</a:t>
            </a:r>
            <a:r>
              <a:rPr lang="fr-FR" sz="1800" b="0" i="0" dirty="0">
                <a:solidFill>
                  <a:srgbClr val="404040"/>
                </a:solidFill>
                <a:effectLst/>
                <a:latin typeface="Lato" panose="020F0502020204030203" pitchFamily="34" charset="0"/>
              </a:rPr>
              <a:t> the classes and the </a:t>
            </a:r>
            <a:r>
              <a:rPr lang="fr-FR" sz="1800" b="0" i="0" dirty="0" err="1">
                <a:solidFill>
                  <a:srgbClr val="404040"/>
                </a:solidFill>
                <a:effectLst/>
                <a:latin typeface="Lato" panose="020F0502020204030203" pitchFamily="34" charset="0"/>
              </a:rPr>
              <a:t>edges</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that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represent</a:t>
            </a:r>
            <a:r>
              <a:rPr lang="fr-FR" sz="1800" b="0" i="0" dirty="0">
                <a:solidFill>
                  <a:srgbClr val="404040"/>
                </a:solidFill>
                <a:effectLst/>
                <a:latin typeface="Lato" panose="020F0502020204030203" pitchFamily="34" charset="0"/>
              </a:rPr>
              <a:t> the </a:t>
            </a:r>
            <a:r>
              <a:rPr lang="fr-FR" sz="1800" b="0" i="0" dirty="0" err="1">
                <a:solidFill>
                  <a:srgbClr val="404040"/>
                </a:solidFill>
                <a:effectLst/>
                <a:latin typeface="Lato" panose="020F0502020204030203" pitchFamily="34" charset="0"/>
              </a:rPr>
              <a:t>relationship</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between</a:t>
            </a:r>
            <a:r>
              <a:rPr lang="fr-FR" sz="1800" b="0" i="0" dirty="0">
                <a:solidFill>
                  <a:srgbClr val="404040"/>
                </a:solidFill>
                <a:effectLst/>
                <a:latin typeface="Lato" panose="020F0502020204030203" pitchFamily="34" charset="0"/>
              </a:rPr>
              <a:t> the classes (</a:t>
            </a:r>
            <a:r>
              <a:rPr lang="fr-FR" sz="1800" b="0" i="0" dirty="0" err="1">
                <a:solidFill>
                  <a:srgbClr val="404040"/>
                </a:solidFill>
                <a:effectLst/>
                <a:latin typeface="Lato" panose="020F0502020204030203" pitchFamily="34" charset="0"/>
              </a:rPr>
              <a:t>it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could</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be</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either</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inheritance</a:t>
            </a:r>
            <a:r>
              <a:rPr lang="fr-FR" sz="1800" b="0" i="0" dirty="0">
                <a:solidFill>
                  <a:srgbClr val="404040"/>
                </a:solidFill>
                <a:effectLst/>
                <a:latin typeface="Lato" panose="020F0502020204030203" pitchFamily="34" charset="0"/>
              </a:rPr>
              <a:t> or association)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800" b="0" i="0" dirty="0">
                <a:solidFill>
                  <a:srgbClr val="404040"/>
                </a:solidFill>
                <a:effectLst/>
                <a:latin typeface="Lato" panose="020F0502020204030203" pitchFamily="34" charset="0"/>
              </a:rPr>
              <a:t>You </a:t>
            </a:r>
            <a:r>
              <a:rPr lang="fr-FR" sz="1800" b="0" i="0" dirty="0" err="1">
                <a:solidFill>
                  <a:srgbClr val="404040"/>
                </a:solidFill>
                <a:effectLst/>
                <a:latin typeface="Lato" panose="020F0502020204030203" pitchFamily="34" charset="0"/>
              </a:rPr>
              <a:t>may</a:t>
            </a:r>
            <a:r>
              <a:rPr lang="fr-FR" sz="1800" b="0" i="0" dirty="0">
                <a:solidFill>
                  <a:srgbClr val="404040"/>
                </a:solidFill>
                <a:effectLst/>
                <a:latin typeface="Lato" panose="020F0502020204030203" pitchFamily="34" charset="0"/>
              </a:rPr>
              <a:t> notice </a:t>
            </a:r>
            <a:r>
              <a:rPr lang="fr-FR" sz="1800" b="0" i="0" dirty="0" err="1">
                <a:solidFill>
                  <a:srgbClr val="404040"/>
                </a:solidFill>
                <a:effectLst/>
                <a:latin typeface="Lato" panose="020F0502020204030203" pitchFamily="34" charset="0"/>
              </a:rPr>
              <a:t>that</a:t>
            </a:r>
            <a:r>
              <a:rPr lang="fr-FR" sz="1800" b="0" i="0" dirty="0">
                <a:solidFill>
                  <a:srgbClr val="404040"/>
                </a:solidFill>
                <a:effectLst/>
                <a:latin typeface="Lato" panose="020F0502020204030203" pitchFamily="34" charset="0"/>
              </a:rPr>
              <a:t> in futur </a:t>
            </a:r>
            <a:r>
              <a:rPr lang="fr-FR" sz="1800" b="0" i="0" dirty="0" err="1">
                <a:solidFill>
                  <a:srgbClr val="404040"/>
                </a:solidFill>
                <a:effectLst/>
                <a:latin typeface="Lato" panose="020F0502020204030203" pitchFamily="34" charset="0"/>
              </a:rPr>
              <a:t>work</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it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is</a:t>
            </a:r>
            <a:r>
              <a:rPr lang="fr-FR" sz="1800" b="0" i="0" dirty="0">
                <a:solidFill>
                  <a:srgbClr val="404040"/>
                </a:solidFill>
                <a:effectLst/>
                <a:latin typeface="Lato" panose="020F0502020204030203" pitchFamily="34" charset="0"/>
              </a:rPr>
              <a:t> possible to </a:t>
            </a:r>
            <a:r>
              <a:rPr lang="fr-FR" sz="1800" b="0" i="0" dirty="0" err="1">
                <a:solidFill>
                  <a:srgbClr val="404040"/>
                </a:solidFill>
                <a:effectLst/>
                <a:latin typeface="Lato" panose="020F0502020204030203" pitchFamily="34" charset="0"/>
              </a:rPr>
              <a:t>add</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any</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attribute</a:t>
            </a:r>
            <a:r>
              <a:rPr lang="fr-FR" sz="1800" b="0" i="0" dirty="0">
                <a:solidFill>
                  <a:srgbClr val="404040"/>
                </a:solidFill>
                <a:effectLst/>
                <a:latin typeface="Lato" panose="020F0502020204030203" pitchFamily="34" charset="0"/>
              </a:rPr>
              <a:t> or concept </a:t>
            </a:r>
            <a:r>
              <a:rPr lang="fr-FR" sz="1800" b="0" i="0" dirty="0" err="1">
                <a:solidFill>
                  <a:srgbClr val="404040"/>
                </a:solidFill>
                <a:effectLst/>
                <a:latin typeface="Lato" panose="020F0502020204030203" pitchFamily="34" charset="0"/>
              </a:rPr>
              <a:t>without</a:t>
            </a:r>
            <a:r>
              <a:rPr lang="fr-FR" sz="1800" b="0" i="0" dirty="0">
                <a:solidFill>
                  <a:srgbClr val="404040"/>
                </a:solidFill>
                <a:effectLst/>
                <a:latin typeface="Lato" panose="020F0502020204030203" pitchFamily="34" charset="0"/>
              </a:rPr>
              <a:t> </a:t>
            </a:r>
            <a:r>
              <a:rPr lang="fr-FR" sz="1800" b="0" i="0" dirty="0" err="1">
                <a:solidFill>
                  <a:srgbClr val="404040"/>
                </a:solidFill>
                <a:effectLst/>
                <a:latin typeface="Lato" panose="020F0502020204030203" pitchFamily="34" charset="0"/>
              </a:rPr>
              <a:t>having</a:t>
            </a:r>
            <a:r>
              <a:rPr lang="fr-FR" sz="1800" b="0" i="0" dirty="0">
                <a:solidFill>
                  <a:srgbClr val="404040"/>
                </a:solidFill>
                <a:effectLst/>
                <a:latin typeface="Lato" panose="020F0502020204030203" pitchFamily="34" charset="0"/>
              </a:rPr>
              <a:t> to go </a:t>
            </a:r>
            <a:r>
              <a:rPr lang="fr-FR" sz="1800" b="0" i="0" dirty="0" err="1">
                <a:solidFill>
                  <a:srgbClr val="404040"/>
                </a:solidFill>
                <a:effectLst/>
                <a:latin typeface="Lato" panose="020F0502020204030203" pitchFamily="34" charset="0"/>
              </a:rPr>
              <a:t>through</a:t>
            </a:r>
            <a:r>
              <a:rPr lang="fr-FR" sz="1800" b="0" i="0" dirty="0">
                <a:solidFill>
                  <a:srgbClr val="404040"/>
                </a:solidFill>
                <a:effectLst/>
                <a:latin typeface="Lato" panose="020F0502020204030203" pitchFamily="34" charset="0"/>
              </a:rPr>
              <a:t> all the process.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04040"/>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B591C40E-9818-44A4-9067-3A7500CF9CD3}" type="slidenum">
              <a:rPr lang="en-US" smtClean="0"/>
              <a:t>15</a:t>
            </a:fld>
            <a:endParaRPr lang="en-US"/>
          </a:p>
        </p:txBody>
      </p:sp>
    </p:spTree>
    <p:extLst>
      <p:ext uri="{BB962C8B-B14F-4D97-AF65-F5344CB8AC3E}">
        <p14:creationId xmlns:p14="http://schemas.microsoft.com/office/powerpoint/2010/main" val="1232526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666666"/>
                </a:solidFill>
                <a:effectLst/>
                <a:latin typeface="Open Sans" panose="020B0606030504020204" pitchFamily="34" charset="0"/>
              </a:rPr>
              <a:t>Now that it is clear why we have to carry out a model transformation, it is time to talk about how we have actually defined the model transformation.</a:t>
            </a:r>
          </a:p>
          <a:p>
            <a:r>
              <a:rPr lang="en-US" sz="1800" b="0" i="0" dirty="0">
                <a:solidFill>
                  <a:srgbClr val="666666"/>
                </a:solidFill>
                <a:effectLst/>
                <a:latin typeface="Open Sans" panose="020B0606030504020204" pitchFamily="34" charset="0"/>
              </a:rPr>
              <a:t>As far as I am concerned, This is the hardest part, </a:t>
            </a:r>
          </a:p>
          <a:p>
            <a:r>
              <a:rPr lang="en-US" sz="1800" b="0" i="0" dirty="0">
                <a:solidFill>
                  <a:srgbClr val="666666"/>
                </a:solidFill>
                <a:effectLst/>
                <a:latin typeface="Open Sans" panose="020B0606030504020204" pitchFamily="34" charset="0"/>
              </a:rPr>
              <a:t>The problem is actually with the Edge class because we don’t have an immediate match between the two models. Unlike  for example the nodes. </a:t>
            </a:r>
          </a:p>
          <a:p>
            <a:r>
              <a:rPr lang="en-US" sz="1800" b="0" i="0" dirty="0">
                <a:solidFill>
                  <a:srgbClr val="666666"/>
                </a:solidFill>
                <a:effectLst/>
                <a:latin typeface="Open Sans" panose="020B0606030504020204" pitchFamily="34" charset="0"/>
              </a:rPr>
              <a:t>****** </a:t>
            </a:r>
          </a:p>
          <a:p>
            <a:pPr marL="285750" indent="-285750">
              <a:buFont typeface="Arial" panose="020B0604020202020204" pitchFamily="34" charset="0"/>
              <a:buChar char="•"/>
            </a:pPr>
            <a:r>
              <a:rPr lang="en-US" sz="1800" b="0" i="0" dirty="0">
                <a:solidFill>
                  <a:srgbClr val="666666"/>
                </a:solidFill>
                <a:effectLst/>
                <a:latin typeface="Open Sans" panose="020B0606030504020204" pitchFamily="34" charset="0"/>
              </a:rPr>
              <a:t>This is the matching rule used. Fortunately we have </a:t>
            </a:r>
            <a:r>
              <a:rPr lang="en-US" sz="1800" b="0" i="0" dirty="0" err="1">
                <a:solidFill>
                  <a:srgbClr val="666666"/>
                </a:solidFill>
                <a:effectLst/>
                <a:latin typeface="Open Sans" panose="020B0606030504020204" pitchFamily="34" charset="0"/>
              </a:rPr>
              <a:t>ClassUnit</a:t>
            </a:r>
            <a:r>
              <a:rPr lang="en-US" sz="1800" b="0" i="0" dirty="0">
                <a:solidFill>
                  <a:srgbClr val="666666"/>
                </a:solidFill>
                <a:effectLst/>
                <a:latin typeface="Open Sans" panose="020B0606030504020204" pitchFamily="34" charset="0"/>
              </a:rPr>
              <a:t> that should corresponds to our nodes. </a:t>
            </a:r>
          </a:p>
          <a:p>
            <a:pPr marL="285750" indent="-285750">
              <a:buFont typeface="Arial" panose="020B0604020202020204" pitchFamily="34" charset="0"/>
              <a:buChar char="•"/>
            </a:pPr>
            <a:r>
              <a:rPr lang="en-US" sz="1800" b="0" i="0" dirty="0">
                <a:solidFill>
                  <a:srgbClr val="666666"/>
                </a:solidFill>
                <a:effectLst/>
                <a:latin typeface="Open Sans" panose="020B0606030504020204" pitchFamily="34" charset="0"/>
              </a:rPr>
              <a:t>Since we handle the mapping between files using the ids , we should take care of implementing this, as you can see here the code for that. </a:t>
            </a:r>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16</a:t>
            </a:fld>
            <a:endParaRPr lang="en-US"/>
          </a:p>
        </p:txBody>
      </p:sp>
    </p:spTree>
    <p:extLst>
      <p:ext uri="{BB962C8B-B14F-4D97-AF65-F5344CB8AC3E}">
        <p14:creationId xmlns:p14="http://schemas.microsoft.com/office/powerpoint/2010/main" val="4031744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We</a:t>
            </a:r>
            <a:r>
              <a:rPr lang="fr-FR" dirty="0"/>
              <a:t> move </a:t>
            </a:r>
            <a:r>
              <a:rPr lang="fr-FR" dirty="0" err="1"/>
              <a:t>finally</a:t>
            </a:r>
            <a:r>
              <a:rPr lang="fr-FR" dirty="0"/>
              <a:t> to </a:t>
            </a:r>
            <a:r>
              <a:rPr lang="fr-FR" dirty="0" err="1"/>
              <a:t>execute</a:t>
            </a:r>
            <a:r>
              <a:rPr lang="fr-FR" dirty="0"/>
              <a:t> the pipeline on a </a:t>
            </a:r>
            <a:r>
              <a:rPr lang="fr-FR" dirty="0" err="1"/>
              <a:t>concrete</a:t>
            </a:r>
            <a:r>
              <a:rPr lang="fr-FR" dirty="0"/>
              <a:t> </a:t>
            </a:r>
            <a:r>
              <a:rPr lang="fr-FR" dirty="0" err="1"/>
              <a:t>example</a:t>
            </a:r>
            <a:r>
              <a:rPr lang="fr-FR" dirty="0"/>
              <a:t>! </a:t>
            </a:r>
          </a:p>
          <a:p>
            <a:r>
              <a:rPr lang="fr-FR" dirty="0"/>
              <a:t>This </a:t>
            </a:r>
            <a:r>
              <a:rPr lang="fr-FR" dirty="0" err="1"/>
              <a:t>is</a:t>
            </a:r>
            <a:r>
              <a:rPr lang="fr-FR" dirty="0"/>
              <a:t> the structure of a Java </a:t>
            </a:r>
            <a:r>
              <a:rPr lang="fr-FR" dirty="0" err="1"/>
              <a:t>project</a:t>
            </a:r>
            <a:r>
              <a:rPr lang="fr-FR" dirty="0"/>
              <a:t> I </a:t>
            </a:r>
            <a:r>
              <a:rPr lang="fr-FR" dirty="0" err="1"/>
              <a:t>created</a:t>
            </a:r>
            <a:r>
              <a:rPr lang="fr-FR" dirty="0"/>
              <a:t> , </a:t>
            </a:r>
            <a:r>
              <a:rPr lang="fr-FR" dirty="0" err="1"/>
              <a:t>toyProject</a:t>
            </a:r>
            <a:r>
              <a:rPr lang="fr-FR" dirty="0"/>
              <a:t> , </a:t>
            </a:r>
            <a:r>
              <a:rPr lang="fr-FR" dirty="0" err="1"/>
              <a:t>this</a:t>
            </a:r>
            <a:r>
              <a:rPr lang="fr-FR" dirty="0"/>
              <a:t> </a:t>
            </a:r>
            <a:r>
              <a:rPr lang="fr-FR" dirty="0" err="1"/>
              <a:t>is</a:t>
            </a:r>
            <a:r>
              <a:rPr lang="fr-FR" dirty="0"/>
              <a:t> </a:t>
            </a:r>
            <a:r>
              <a:rPr lang="fr-FR" dirty="0" err="1"/>
              <a:t>it’s</a:t>
            </a:r>
            <a:r>
              <a:rPr lang="fr-FR" dirty="0"/>
              <a:t> </a:t>
            </a:r>
            <a:r>
              <a:rPr lang="fr-FR" dirty="0" err="1"/>
              <a:t>concrete</a:t>
            </a:r>
            <a:r>
              <a:rPr lang="fr-FR" dirty="0"/>
              <a:t> </a:t>
            </a:r>
            <a:r>
              <a:rPr lang="fr-FR" dirty="0" err="1"/>
              <a:t>syntax</a:t>
            </a:r>
            <a:r>
              <a:rPr lang="fr-FR" dirty="0"/>
              <a:t>. </a:t>
            </a:r>
          </a:p>
          <a:p>
            <a:r>
              <a:rPr lang="fr-FR" dirty="0" err="1"/>
              <a:t>We</a:t>
            </a:r>
            <a:r>
              <a:rPr lang="fr-FR" dirty="0"/>
              <a:t> can </a:t>
            </a:r>
            <a:r>
              <a:rPr lang="fr-FR" dirty="0" err="1"/>
              <a:t>see</a:t>
            </a:r>
            <a:r>
              <a:rPr lang="fr-FR" dirty="0"/>
              <a:t> </a:t>
            </a:r>
            <a:r>
              <a:rPr lang="fr-FR" dirty="0" err="1"/>
              <a:t>two</a:t>
            </a:r>
            <a:r>
              <a:rPr lang="fr-FR" dirty="0"/>
              <a:t> </a:t>
            </a:r>
            <a:r>
              <a:rPr lang="fr-FR" dirty="0" err="1"/>
              <a:t>inheritance</a:t>
            </a:r>
            <a:r>
              <a:rPr lang="fr-FR" dirty="0"/>
              <a:t> and one association. </a:t>
            </a:r>
          </a:p>
          <a:p>
            <a:endParaRPr lang="en-US" dirty="0"/>
          </a:p>
        </p:txBody>
      </p:sp>
      <p:sp>
        <p:nvSpPr>
          <p:cNvPr id="4" name="Slide Number Placeholder 3"/>
          <p:cNvSpPr>
            <a:spLocks noGrp="1"/>
          </p:cNvSpPr>
          <p:nvPr>
            <p:ph type="sldNum" sz="quarter" idx="5"/>
          </p:nvPr>
        </p:nvSpPr>
        <p:spPr/>
        <p:txBody>
          <a:bodyPr/>
          <a:lstStyle/>
          <a:p>
            <a:fld id="{B591C40E-9818-44A4-9067-3A7500CF9CD3}" type="slidenum">
              <a:rPr lang="en-US" smtClean="0"/>
              <a:t>17</a:t>
            </a:fld>
            <a:endParaRPr lang="en-US"/>
          </a:p>
        </p:txBody>
      </p:sp>
    </p:spTree>
    <p:extLst>
      <p:ext uri="{BB962C8B-B14F-4D97-AF65-F5344CB8AC3E}">
        <p14:creationId xmlns:p14="http://schemas.microsoft.com/office/powerpoint/2010/main" val="2543083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err="1"/>
              <a:t>We</a:t>
            </a:r>
            <a:r>
              <a:rPr lang="fr-FR" dirty="0"/>
              <a:t> first have the </a:t>
            </a:r>
            <a:r>
              <a:rPr lang="fr-FR" dirty="0" err="1"/>
              <a:t>discovery</a:t>
            </a:r>
            <a:r>
              <a:rPr lang="fr-FR" dirty="0"/>
              <a:t> </a:t>
            </a:r>
            <a:r>
              <a:rPr lang="fr-FR" dirty="0" err="1"/>
              <a:t>step</a:t>
            </a:r>
            <a:r>
              <a:rPr lang="fr-FR" dirty="0"/>
              <a:t>.  Once </a:t>
            </a:r>
            <a:r>
              <a:rPr lang="fr-FR" dirty="0" err="1"/>
              <a:t>configured</a:t>
            </a:r>
            <a:r>
              <a:rPr lang="fr-FR" dirty="0"/>
              <a:t> </a:t>
            </a:r>
            <a:r>
              <a:rPr lang="fr-FR" dirty="0" err="1"/>
              <a:t>everything</a:t>
            </a:r>
            <a:r>
              <a:rPr lang="fr-FR" dirty="0"/>
              <a:t> </a:t>
            </a:r>
            <a:r>
              <a:rPr lang="fr-FR" dirty="0" err="1"/>
              <a:t>should</a:t>
            </a:r>
            <a:r>
              <a:rPr lang="fr-FR" dirty="0"/>
              <a:t> </a:t>
            </a:r>
            <a:r>
              <a:rPr lang="fr-FR" dirty="0" err="1"/>
              <a:t>work</a:t>
            </a:r>
            <a:r>
              <a:rPr lang="fr-FR" dirty="0"/>
              <a:t> </a:t>
            </a:r>
            <a:r>
              <a:rPr lang="fr-FR" dirty="0" err="1"/>
              <a:t>correctly</a:t>
            </a:r>
            <a:r>
              <a:rPr lang="fr-FR" dirty="0"/>
              <a:t>. I </a:t>
            </a:r>
            <a:r>
              <a:rPr lang="fr-FR" dirty="0" err="1"/>
              <a:t>am</a:t>
            </a:r>
            <a:r>
              <a:rPr lang="fr-FR" dirty="0"/>
              <a:t> </a:t>
            </a:r>
            <a:r>
              <a:rPr lang="fr-FR" dirty="0" err="1"/>
              <a:t>also</a:t>
            </a:r>
            <a:r>
              <a:rPr lang="fr-FR" dirty="0"/>
              <a:t> </a:t>
            </a:r>
            <a:r>
              <a:rPr lang="fr-FR" dirty="0" err="1"/>
              <a:t>working</a:t>
            </a:r>
            <a:r>
              <a:rPr lang="fr-FR" dirty="0"/>
              <a:t> on </a:t>
            </a:r>
            <a:r>
              <a:rPr lang="fr-FR" dirty="0" err="1"/>
              <a:t>automating</a:t>
            </a:r>
            <a:r>
              <a:rPr lang="fr-FR" dirty="0"/>
              <a:t> </a:t>
            </a:r>
            <a:r>
              <a:rPr lang="fr-FR" dirty="0" err="1"/>
              <a:t>this</a:t>
            </a:r>
            <a:r>
              <a:rPr lang="fr-FR" dirty="0"/>
              <a:t>. </a:t>
            </a:r>
            <a:endParaRPr lang="en-US" dirty="0"/>
          </a:p>
        </p:txBody>
      </p:sp>
      <p:sp>
        <p:nvSpPr>
          <p:cNvPr id="4" name="Slide Number Placeholder 3"/>
          <p:cNvSpPr>
            <a:spLocks noGrp="1"/>
          </p:cNvSpPr>
          <p:nvPr>
            <p:ph type="sldNum" sz="quarter" idx="5"/>
          </p:nvPr>
        </p:nvSpPr>
        <p:spPr/>
        <p:txBody>
          <a:bodyPr/>
          <a:lstStyle/>
          <a:p>
            <a:fld id="{B591C40E-9818-44A4-9067-3A7500CF9CD3}" type="slidenum">
              <a:rPr lang="en-US" smtClean="0"/>
              <a:t>18</a:t>
            </a:fld>
            <a:endParaRPr lang="en-US"/>
          </a:p>
        </p:txBody>
      </p:sp>
    </p:spTree>
    <p:extLst>
      <p:ext uri="{BB962C8B-B14F-4D97-AF65-F5344CB8AC3E}">
        <p14:creationId xmlns:p14="http://schemas.microsoft.com/office/powerpoint/2010/main" val="186243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800" dirty="0"/>
          </a:p>
          <a:p>
            <a:r>
              <a:rPr lang="fr-FR" sz="1800" dirty="0"/>
              <a:t>Second the KDM2Graph </a:t>
            </a:r>
            <a:r>
              <a:rPr lang="fr-FR" sz="1800" dirty="0" err="1"/>
              <a:t>step</a:t>
            </a:r>
            <a:r>
              <a:rPr lang="fr-FR" sz="1800" dirty="0"/>
              <a:t>; </a:t>
            </a:r>
            <a:r>
              <a:rPr lang="fr-FR" sz="1800" dirty="0" err="1"/>
              <a:t>Performing</a:t>
            </a:r>
            <a:r>
              <a:rPr lang="fr-FR" sz="1800" dirty="0"/>
              <a:t> the ATL file, </a:t>
            </a:r>
            <a:r>
              <a:rPr lang="fr-FR" sz="1800" dirty="0" err="1"/>
              <a:t>we</a:t>
            </a:r>
            <a:r>
              <a:rPr lang="fr-FR" sz="1800" dirty="0"/>
              <a:t> </a:t>
            </a:r>
            <a:r>
              <a:rPr lang="fr-FR" sz="1800" dirty="0" err="1"/>
              <a:t>obtain</a:t>
            </a:r>
            <a:r>
              <a:rPr lang="fr-FR" sz="1800" dirty="0"/>
              <a:t> </a:t>
            </a:r>
            <a:r>
              <a:rPr lang="fr-FR" sz="1800" dirty="0" err="1"/>
              <a:t>this</a:t>
            </a:r>
            <a:r>
              <a:rPr lang="fr-FR" sz="1800" dirty="0"/>
              <a:t>. </a:t>
            </a:r>
            <a:r>
              <a:rPr lang="fr-FR" sz="1800" dirty="0" err="1"/>
              <a:t>We</a:t>
            </a:r>
            <a:r>
              <a:rPr lang="fr-FR" sz="1800" dirty="0"/>
              <a:t> </a:t>
            </a:r>
            <a:r>
              <a:rPr lang="fr-FR" sz="1800" dirty="0" err="1"/>
              <a:t>see</a:t>
            </a:r>
            <a:r>
              <a:rPr lang="fr-FR" sz="1800" dirty="0"/>
              <a:t> the </a:t>
            </a:r>
            <a:r>
              <a:rPr lang="fr-FR" sz="1800" dirty="0" err="1"/>
              <a:t>edges</a:t>
            </a:r>
            <a:r>
              <a:rPr lang="fr-FR" sz="1800" dirty="0"/>
              <a:t> , the </a:t>
            </a:r>
            <a:r>
              <a:rPr lang="fr-FR" sz="1800" dirty="0" err="1"/>
              <a:t>graoh</a:t>
            </a:r>
            <a:r>
              <a:rPr lang="fr-FR" sz="1800" dirty="0"/>
              <a:t> and the </a:t>
            </a:r>
            <a:r>
              <a:rPr lang="fr-FR" sz="1800" dirty="0" err="1"/>
              <a:t>nodes</a:t>
            </a:r>
            <a:r>
              <a:rPr lang="fr-FR" sz="1800" dirty="0"/>
              <a:t>. </a:t>
            </a:r>
          </a:p>
          <a:p>
            <a:endParaRPr lang="fr-FR" sz="1800" dirty="0"/>
          </a:p>
          <a:p>
            <a:r>
              <a:rPr lang="fr-FR" sz="1800" dirty="0"/>
              <a:t>***** click !</a:t>
            </a:r>
          </a:p>
          <a:p>
            <a:endParaRPr lang="fr-FR" sz="1800" dirty="0"/>
          </a:p>
          <a:p>
            <a:r>
              <a:rPr lang="fr-FR" sz="1800" b="1" dirty="0"/>
              <a:t>It </a:t>
            </a:r>
            <a:r>
              <a:rPr lang="fr-FR" sz="1800" b="1" dirty="0" err="1"/>
              <a:t>is</a:t>
            </a:r>
            <a:r>
              <a:rPr lang="fr-FR" sz="1800" b="1" dirty="0"/>
              <a:t> </a:t>
            </a:r>
            <a:r>
              <a:rPr lang="fr-FR" sz="1800" b="1" dirty="0" err="1"/>
              <a:t>challenging</a:t>
            </a:r>
            <a:r>
              <a:rPr lang="fr-FR" sz="1800" b="1" dirty="0"/>
              <a:t> </a:t>
            </a:r>
            <a:r>
              <a:rPr lang="fr-FR" sz="1800" b="1" dirty="0" err="1"/>
              <a:t>because</a:t>
            </a:r>
            <a:r>
              <a:rPr lang="fr-FR" sz="1800" b="1" dirty="0"/>
              <a:t> </a:t>
            </a:r>
            <a:r>
              <a:rPr lang="fr-FR" sz="1800" dirty="0"/>
              <a:t> </a:t>
            </a:r>
            <a:r>
              <a:rPr lang="fr-FR" sz="1800" dirty="0" err="1"/>
              <a:t>it</a:t>
            </a:r>
            <a:r>
              <a:rPr lang="fr-FR" sz="1800" dirty="0"/>
              <a:t> </a:t>
            </a:r>
            <a:r>
              <a:rPr lang="fr-FR" sz="1800" dirty="0" err="1"/>
              <a:t>is</a:t>
            </a:r>
            <a:r>
              <a:rPr lang="fr-FR" sz="1800" dirty="0"/>
              <a:t> not </a:t>
            </a:r>
            <a:r>
              <a:rPr lang="fr-FR" sz="1800" dirty="0" err="1"/>
              <a:t>easy</a:t>
            </a:r>
            <a:r>
              <a:rPr lang="fr-FR" sz="1800" dirty="0"/>
              <a:t> to </a:t>
            </a:r>
            <a:r>
              <a:rPr lang="fr-FR" sz="1800" dirty="0" err="1"/>
              <a:t>find</a:t>
            </a:r>
            <a:r>
              <a:rPr lang="fr-FR" sz="1800" dirty="0"/>
              <a:t> for </a:t>
            </a:r>
            <a:r>
              <a:rPr lang="fr-FR" sz="1800" dirty="0" err="1"/>
              <a:t>each</a:t>
            </a:r>
            <a:r>
              <a:rPr lang="fr-FR" sz="1800" dirty="0"/>
              <a:t> concept </a:t>
            </a:r>
            <a:r>
              <a:rPr lang="fr-FR" sz="1800" dirty="0" err="1"/>
              <a:t>it’s</a:t>
            </a:r>
            <a:r>
              <a:rPr lang="fr-FR" sz="1800" dirty="0"/>
              <a:t> </a:t>
            </a:r>
            <a:r>
              <a:rPr lang="fr-FR" sz="1800" dirty="0" err="1"/>
              <a:t>corresponding</a:t>
            </a:r>
            <a:r>
              <a:rPr lang="fr-FR" sz="1800" dirty="0"/>
              <a:t> one ! </a:t>
            </a:r>
          </a:p>
          <a:p>
            <a:r>
              <a:rPr lang="fr-FR" sz="1800" dirty="0"/>
              <a:t>I </a:t>
            </a:r>
            <a:r>
              <a:rPr lang="fr-FR" sz="1800" dirty="0" err="1"/>
              <a:t>am</a:t>
            </a:r>
            <a:r>
              <a:rPr lang="fr-FR" sz="1800" dirty="0"/>
              <a:t> </a:t>
            </a:r>
            <a:r>
              <a:rPr lang="fr-FR" sz="1800" dirty="0" err="1"/>
              <a:t>now</a:t>
            </a:r>
            <a:r>
              <a:rPr lang="fr-FR" sz="1800" dirty="0"/>
              <a:t> for </a:t>
            </a:r>
            <a:r>
              <a:rPr lang="fr-FR" sz="1800" dirty="0" err="1"/>
              <a:t>example</a:t>
            </a:r>
            <a:r>
              <a:rPr lang="fr-FR" sz="1800" dirty="0"/>
              <a:t> </a:t>
            </a:r>
            <a:r>
              <a:rPr lang="fr-FR" sz="1800" dirty="0" err="1"/>
              <a:t>blocked</a:t>
            </a:r>
            <a:r>
              <a:rPr lang="fr-FR" sz="1800" dirty="0"/>
              <a:t>  , I </a:t>
            </a:r>
            <a:r>
              <a:rPr lang="fr-FR" sz="1800" dirty="0" err="1"/>
              <a:t>can’t</a:t>
            </a:r>
            <a:r>
              <a:rPr lang="fr-FR" sz="1800" dirty="0"/>
              <a:t> figure out  how </a:t>
            </a:r>
            <a:r>
              <a:rPr lang="fr-FR" sz="1800" dirty="0" err="1"/>
              <a:t>am</a:t>
            </a:r>
            <a:r>
              <a:rPr lang="fr-FR" sz="1800" dirty="0"/>
              <a:t> I </a:t>
            </a:r>
            <a:r>
              <a:rPr lang="fr-FR" sz="1800" dirty="0" err="1"/>
              <a:t>going</a:t>
            </a:r>
            <a:r>
              <a:rPr lang="fr-FR" sz="1800" dirty="0"/>
              <a:t> to </a:t>
            </a:r>
            <a:r>
              <a:rPr lang="fr-FR" sz="1800" dirty="0" err="1"/>
              <a:t>extract</a:t>
            </a:r>
            <a:r>
              <a:rPr lang="fr-FR" sz="1800" dirty="0"/>
              <a:t> a non </a:t>
            </a:r>
            <a:r>
              <a:rPr lang="fr-FR" sz="1800" dirty="0" err="1"/>
              <a:t>inheritance</a:t>
            </a:r>
            <a:r>
              <a:rPr lang="fr-FR" sz="1800" dirty="0"/>
              <a:t>  association </a:t>
            </a:r>
            <a:r>
              <a:rPr lang="fr-FR" sz="1800" dirty="0" err="1"/>
              <a:t>because</a:t>
            </a:r>
            <a:r>
              <a:rPr lang="fr-FR" sz="1800" dirty="0"/>
              <a:t> in KDM </a:t>
            </a:r>
            <a:r>
              <a:rPr lang="fr-FR" sz="1800" dirty="0" err="1"/>
              <a:t>we</a:t>
            </a:r>
            <a:r>
              <a:rPr lang="fr-FR" sz="1800" dirty="0"/>
              <a:t> </a:t>
            </a:r>
            <a:r>
              <a:rPr lang="fr-FR" sz="1800" dirty="0" err="1"/>
              <a:t>can’t</a:t>
            </a:r>
            <a:r>
              <a:rPr lang="fr-FR" sz="1800" dirty="0"/>
              <a:t> </a:t>
            </a:r>
            <a:r>
              <a:rPr lang="fr-FR" sz="1800" dirty="0" err="1"/>
              <a:t>find</a:t>
            </a:r>
            <a:r>
              <a:rPr lang="fr-FR" sz="1800" dirty="0"/>
              <a:t> </a:t>
            </a:r>
            <a:r>
              <a:rPr lang="fr-FR" sz="1800" dirty="0" err="1"/>
              <a:t>it</a:t>
            </a:r>
            <a:r>
              <a:rPr lang="fr-FR" sz="1800" dirty="0"/>
              <a:t> </a:t>
            </a:r>
            <a:r>
              <a:rPr lang="fr-FR" sz="1800" dirty="0" err="1"/>
              <a:t>explicitely</a:t>
            </a:r>
            <a:r>
              <a:rPr lang="fr-FR" sz="1800" dirty="0"/>
              <a:t>. I </a:t>
            </a:r>
            <a:r>
              <a:rPr lang="fr-FR" sz="1800" dirty="0" err="1"/>
              <a:t>believe</a:t>
            </a:r>
            <a:r>
              <a:rPr lang="fr-FR" sz="1800" dirty="0"/>
              <a:t> a lot of </a:t>
            </a:r>
            <a:r>
              <a:rPr lang="fr-FR" sz="1800" dirty="0" err="1"/>
              <a:t>complicated</a:t>
            </a:r>
            <a:r>
              <a:rPr lang="fr-FR" sz="1800" dirty="0"/>
              <a:t> and </a:t>
            </a:r>
            <a:r>
              <a:rPr lang="fr-FR" sz="1800" dirty="0" err="1"/>
              <a:t>advanced</a:t>
            </a:r>
            <a:r>
              <a:rPr lang="fr-FR" sz="1800" dirty="0"/>
              <a:t> </a:t>
            </a:r>
            <a:r>
              <a:rPr lang="fr-FR" sz="1800" dirty="0" err="1"/>
              <a:t>logic</a:t>
            </a:r>
            <a:r>
              <a:rPr lang="fr-FR" sz="1800" dirty="0"/>
              <a:t> </a:t>
            </a:r>
            <a:r>
              <a:rPr lang="fr-FR" sz="1800" dirty="0" err="1"/>
              <a:t>should</a:t>
            </a:r>
            <a:r>
              <a:rPr lang="fr-FR" sz="1800" dirty="0"/>
              <a:t> </a:t>
            </a:r>
            <a:r>
              <a:rPr lang="fr-FR" sz="1800" dirty="0" err="1"/>
              <a:t>be</a:t>
            </a:r>
            <a:r>
              <a:rPr lang="fr-FR" sz="1800" dirty="0"/>
              <a:t> </a:t>
            </a:r>
            <a:r>
              <a:rPr lang="fr-FR" sz="1800" dirty="0" err="1"/>
              <a:t>implemented</a:t>
            </a:r>
            <a:r>
              <a:rPr lang="fr-FR" sz="1800" dirty="0"/>
              <a:t>. </a:t>
            </a:r>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19</a:t>
            </a:fld>
            <a:endParaRPr lang="en-US"/>
          </a:p>
        </p:txBody>
      </p:sp>
    </p:spTree>
    <p:extLst>
      <p:ext uri="{BB962C8B-B14F-4D97-AF65-F5344CB8AC3E}">
        <p14:creationId xmlns:p14="http://schemas.microsoft.com/office/powerpoint/2010/main" val="1441310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t>The </a:t>
            </a:r>
            <a:r>
              <a:rPr lang="fr-FR" sz="1800" dirty="0" err="1"/>
              <a:t>next</a:t>
            </a:r>
            <a:r>
              <a:rPr lang="fr-FR" sz="1800" dirty="0"/>
              <a:t> </a:t>
            </a:r>
            <a:r>
              <a:rPr lang="fr-FR" sz="1800" dirty="0" err="1"/>
              <a:t>step</a:t>
            </a:r>
            <a:r>
              <a:rPr lang="fr-FR" sz="1800" dirty="0"/>
              <a:t> </a:t>
            </a:r>
            <a:r>
              <a:rPr lang="fr-FR" sz="1800" dirty="0" err="1"/>
              <a:t>is</a:t>
            </a:r>
            <a:r>
              <a:rPr lang="fr-FR" sz="1800" dirty="0"/>
              <a:t> </a:t>
            </a:r>
            <a:r>
              <a:rPr lang="fr-FR" sz="1800" dirty="0" err="1"/>
              <a:t>generatinng</a:t>
            </a:r>
            <a:r>
              <a:rPr lang="fr-FR" sz="1800" dirty="0"/>
              <a:t> the csv files. </a:t>
            </a:r>
          </a:p>
          <a:p>
            <a:endParaRPr lang="fr-FR" sz="1800" dirty="0"/>
          </a:p>
          <a:p>
            <a:r>
              <a:rPr lang="fr-FR" sz="1800" dirty="0"/>
              <a:t>As </a:t>
            </a:r>
            <a:r>
              <a:rPr lang="fr-FR" sz="1800" dirty="0" err="1"/>
              <a:t>you</a:t>
            </a:r>
            <a:r>
              <a:rPr lang="fr-FR" sz="1800" dirty="0"/>
              <a:t> know </a:t>
            </a:r>
            <a:r>
              <a:rPr lang="fr-FR" sz="1800" dirty="0" err="1"/>
              <a:t>it</a:t>
            </a:r>
            <a:r>
              <a:rPr lang="fr-FR" sz="1800" dirty="0"/>
              <a:t> </a:t>
            </a:r>
            <a:r>
              <a:rPr lang="fr-FR" sz="1800" dirty="0" err="1"/>
              <a:t>is</a:t>
            </a:r>
            <a:r>
              <a:rPr lang="fr-FR" sz="1800" dirty="0"/>
              <a:t> </a:t>
            </a:r>
            <a:r>
              <a:rPr lang="fr-FR" sz="1800" dirty="0" err="1"/>
              <a:t>template</a:t>
            </a:r>
            <a:r>
              <a:rPr lang="fr-FR" sz="1800" dirty="0"/>
              <a:t> </a:t>
            </a:r>
            <a:r>
              <a:rPr lang="fr-FR" sz="1800" dirty="0" err="1"/>
              <a:t>based</a:t>
            </a:r>
            <a:r>
              <a:rPr lang="fr-FR" sz="1800" dirty="0"/>
              <a:t>,  </a:t>
            </a:r>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20</a:t>
            </a:fld>
            <a:endParaRPr lang="en-US"/>
          </a:p>
        </p:txBody>
      </p:sp>
    </p:spTree>
    <p:extLst>
      <p:ext uri="{BB962C8B-B14F-4D97-AF65-F5344CB8AC3E}">
        <p14:creationId xmlns:p14="http://schemas.microsoft.com/office/powerpoint/2010/main" val="55665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2000" dirty="0"/>
              <a:t>At the end, </a:t>
            </a:r>
            <a:r>
              <a:rPr lang="fr-FR" sz="2000" dirty="0" err="1"/>
              <a:t>we</a:t>
            </a:r>
            <a:r>
              <a:rPr lang="fr-FR" sz="2000" dirty="0"/>
              <a:t> have </a:t>
            </a:r>
            <a:r>
              <a:rPr lang="fr-FR" sz="2000" dirty="0" err="1"/>
              <a:t>here</a:t>
            </a:r>
            <a:r>
              <a:rPr lang="fr-FR" sz="2000" dirty="0"/>
              <a:t> the source code </a:t>
            </a:r>
            <a:r>
              <a:rPr lang="fr-FR" sz="2000" dirty="0" err="1"/>
              <a:t>implemented</a:t>
            </a:r>
            <a:r>
              <a:rPr lang="fr-FR" sz="2000" dirty="0"/>
              <a:t> </a:t>
            </a:r>
            <a:r>
              <a:rPr lang="fr-FR" sz="2000" dirty="0" err="1"/>
              <a:t>that</a:t>
            </a:r>
            <a:r>
              <a:rPr lang="fr-FR" sz="2000" dirty="0"/>
              <a:t> </a:t>
            </a:r>
            <a:r>
              <a:rPr lang="fr-FR" sz="2000" dirty="0" err="1"/>
              <a:t>should</a:t>
            </a:r>
            <a:r>
              <a:rPr lang="fr-FR" sz="2000" dirty="0"/>
              <a:t>  </a:t>
            </a:r>
            <a:r>
              <a:rPr lang="fr-FR" sz="2000" dirty="0" err="1"/>
              <a:t>load</a:t>
            </a:r>
            <a:r>
              <a:rPr lang="fr-FR" sz="2000" dirty="0"/>
              <a:t> the </a:t>
            </a:r>
            <a:r>
              <a:rPr lang="fr-FR" sz="2000" dirty="0" err="1"/>
              <a:t>prepared</a:t>
            </a:r>
            <a:r>
              <a:rPr lang="fr-FR" sz="2000" dirty="0"/>
              <a:t>  data and </a:t>
            </a:r>
            <a:r>
              <a:rPr lang="fr-FR" sz="2000" dirty="0" err="1"/>
              <a:t>create</a:t>
            </a:r>
            <a:r>
              <a:rPr lang="fr-FR" sz="2000" dirty="0"/>
              <a:t> the graphs. To </a:t>
            </a:r>
            <a:r>
              <a:rPr lang="fr-FR" sz="2000" dirty="0" err="1"/>
              <a:t>visualize</a:t>
            </a:r>
            <a:r>
              <a:rPr lang="fr-FR" sz="2000" dirty="0"/>
              <a:t> the </a:t>
            </a:r>
            <a:r>
              <a:rPr lang="fr-FR" sz="2000" dirty="0" err="1"/>
              <a:t>results</a:t>
            </a:r>
            <a:r>
              <a:rPr lang="fr-FR" sz="2000" dirty="0"/>
              <a:t> I </a:t>
            </a:r>
            <a:r>
              <a:rPr lang="fr-FR" sz="2000" dirty="0" err="1"/>
              <a:t>tried</a:t>
            </a:r>
            <a:r>
              <a:rPr lang="fr-FR" sz="2000" dirty="0"/>
              <a:t> to plot the graphs </a:t>
            </a:r>
            <a:r>
              <a:rPr lang="fr-FR" sz="2000" dirty="0" err="1"/>
              <a:t>obtained</a:t>
            </a:r>
            <a:r>
              <a:rPr lang="fr-FR" sz="2000" dirty="0"/>
              <a:t>.</a:t>
            </a:r>
          </a:p>
          <a:p>
            <a:r>
              <a:rPr lang="fr-FR" sz="2000" dirty="0" err="1"/>
              <a:t>We</a:t>
            </a:r>
            <a:r>
              <a:rPr lang="fr-FR" sz="2000" dirty="0"/>
              <a:t> have the </a:t>
            </a:r>
            <a:r>
              <a:rPr lang="fr-FR" sz="2000" dirty="0" err="1"/>
              <a:t>edges</a:t>
            </a:r>
            <a:r>
              <a:rPr lang="fr-FR" sz="2000" dirty="0"/>
              <a:t> and the </a:t>
            </a:r>
            <a:r>
              <a:rPr lang="fr-FR" sz="2000" dirty="0" err="1"/>
              <a:t>node</a:t>
            </a:r>
            <a:r>
              <a:rPr lang="fr-FR" sz="2000" dirty="0"/>
              <a:t>. (</a:t>
            </a:r>
            <a:r>
              <a:rPr lang="fr-FR" sz="2000" dirty="0" err="1"/>
              <a:t>we</a:t>
            </a:r>
            <a:r>
              <a:rPr lang="fr-FR" sz="2000" dirty="0"/>
              <a:t> have </a:t>
            </a:r>
            <a:r>
              <a:rPr lang="fr-FR" sz="2000" dirty="0" err="1"/>
              <a:t>different</a:t>
            </a:r>
            <a:r>
              <a:rPr lang="fr-FR" sz="2000" dirty="0"/>
              <a:t> </a:t>
            </a:r>
            <a:r>
              <a:rPr lang="fr-FR" sz="2000" dirty="0" err="1"/>
              <a:t>colors</a:t>
            </a:r>
            <a:r>
              <a:rPr lang="fr-FR" sz="2000" dirty="0"/>
              <a:t> </a:t>
            </a:r>
            <a:r>
              <a:rPr lang="fr-FR" sz="2000" dirty="0" err="1"/>
              <a:t>which</a:t>
            </a:r>
            <a:r>
              <a:rPr lang="fr-FR" sz="2000" dirty="0"/>
              <a:t> </a:t>
            </a:r>
            <a:r>
              <a:rPr lang="fr-FR" sz="2000" dirty="0" err="1"/>
              <a:t>means</a:t>
            </a:r>
            <a:r>
              <a:rPr lang="fr-FR" sz="2000" dirty="0"/>
              <a:t> </a:t>
            </a:r>
            <a:r>
              <a:rPr lang="fr-FR" sz="2000" dirty="0" err="1"/>
              <a:t>different</a:t>
            </a:r>
            <a:r>
              <a:rPr lang="fr-FR" sz="2000" dirty="0"/>
              <a:t> types </a:t>
            </a:r>
            <a:r>
              <a:rPr lang="fr-FR" sz="2000" dirty="0" err="1"/>
              <a:t>od</a:t>
            </a:r>
            <a:r>
              <a:rPr lang="fr-FR" sz="2000" dirty="0"/>
              <a:t> </a:t>
            </a:r>
            <a:r>
              <a:rPr lang="fr-FR" sz="2000" dirty="0" err="1"/>
              <a:t>edges</a:t>
            </a:r>
            <a:r>
              <a:rPr lang="fr-FR" sz="2000" dirty="0"/>
              <a:t>)</a:t>
            </a:r>
            <a:endParaRPr lang="en-US" sz="2000" dirty="0"/>
          </a:p>
        </p:txBody>
      </p:sp>
      <p:sp>
        <p:nvSpPr>
          <p:cNvPr id="4" name="Slide Number Placeholder 3"/>
          <p:cNvSpPr>
            <a:spLocks noGrp="1"/>
          </p:cNvSpPr>
          <p:nvPr>
            <p:ph type="sldNum" sz="quarter" idx="5"/>
          </p:nvPr>
        </p:nvSpPr>
        <p:spPr/>
        <p:txBody>
          <a:bodyPr/>
          <a:lstStyle/>
          <a:p>
            <a:fld id="{B591C40E-9818-44A4-9067-3A7500CF9CD3}" type="slidenum">
              <a:rPr lang="en-US" smtClean="0"/>
              <a:t>21</a:t>
            </a:fld>
            <a:endParaRPr lang="en-US"/>
          </a:p>
        </p:txBody>
      </p:sp>
    </p:spTree>
    <p:extLst>
      <p:ext uri="{BB962C8B-B14F-4D97-AF65-F5344CB8AC3E}">
        <p14:creationId xmlns:p14="http://schemas.microsoft.com/office/powerpoint/2010/main" val="1850416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t>Let me start by </a:t>
            </a:r>
            <a:r>
              <a:rPr lang="fr-FR" sz="1800" b="1" dirty="0" err="1"/>
              <a:t>highlighting</a:t>
            </a:r>
            <a:r>
              <a:rPr lang="fr-FR" sz="1800" dirty="0"/>
              <a:t> </a:t>
            </a:r>
            <a:r>
              <a:rPr lang="fr-FR" sz="1800" dirty="0" err="1"/>
              <a:t>some</a:t>
            </a:r>
            <a:r>
              <a:rPr lang="fr-FR" sz="1800" dirty="0"/>
              <a:t> </a:t>
            </a:r>
            <a:r>
              <a:rPr lang="fr-FR" sz="1800" dirty="0" err="1"/>
              <a:t>ideas</a:t>
            </a:r>
            <a:r>
              <a:rPr lang="fr-FR" sz="1800" dirty="0"/>
              <a:t> </a:t>
            </a:r>
            <a:r>
              <a:rPr lang="fr-FR" sz="1800" dirty="0" err="1"/>
              <a:t>were</a:t>
            </a:r>
            <a:r>
              <a:rPr lang="fr-FR" sz="1800" dirty="0"/>
              <a:t> </a:t>
            </a:r>
            <a:r>
              <a:rPr lang="fr-FR" sz="1800" dirty="0" err="1"/>
              <a:t>used</a:t>
            </a:r>
            <a:r>
              <a:rPr lang="fr-FR" sz="1800" dirty="0"/>
              <a:t> in </a:t>
            </a:r>
            <a:r>
              <a:rPr lang="fr-FR" sz="1800" dirty="0" err="1"/>
              <a:t>previous</a:t>
            </a:r>
            <a:r>
              <a:rPr lang="fr-FR" sz="1800" dirty="0"/>
              <a:t> </a:t>
            </a:r>
            <a:r>
              <a:rPr lang="fr-FR" sz="1800" dirty="0" err="1"/>
              <a:t>work</a:t>
            </a:r>
            <a:r>
              <a:rPr lang="fr-FR" sz="1800" dirty="0"/>
              <a:t>, </a:t>
            </a:r>
          </a:p>
          <a:p>
            <a:r>
              <a:rPr lang="fr-FR" sz="1800" dirty="0"/>
              <a:t>The first one </a:t>
            </a:r>
            <a:r>
              <a:rPr lang="fr-FR" sz="1800" dirty="0" err="1"/>
              <a:t>is</a:t>
            </a:r>
            <a:r>
              <a:rPr lang="fr-FR" sz="1800" dirty="0"/>
              <a:t> to use document </a:t>
            </a:r>
            <a:r>
              <a:rPr lang="fr-FR" sz="1800" dirty="0" err="1"/>
              <a:t>embedding</a:t>
            </a:r>
            <a:r>
              <a:rPr lang="fr-FR" sz="1800" dirty="0"/>
              <a:t> technique. </a:t>
            </a:r>
            <a:r>
              <a:rPr lang="fr-FR" sz="1800" dirty="0" err="1"/>
              <a:t>They</a:t>
            </a:r>
            <a:r>
              <a:rPr lang="fr-FR" sz="1800" dirty="0"/>
              <a:t> do </a:t>
            </a:r>
            <a:r>
              <a:rPr lang="fr-FR" sz="1800" dirty="0" err="1"/>
              <a:t>parsing</a:t>
            </a:r>
            <a:r>
              <a:rPr lang="fr-FR" sz="1800" dirty="0"/>
              <a:t> and use </a:t>
            </a:r>
            <a:r>
              <a:rPr lang="fr-FR" sz="1800" dirty="0" err="1"/>
              <a:t>regular</a:t>
            </a:r>
            <a:r>
              <a:rPr lang="fr-FR" sz="1800" dirty="0"/>
              <a:t> expressions and </a:t>
            </a:r>
            <a:r>
              <a:rPr lang="fr-FR" sz="1800" dirty="0" err="1"/>
              <a:t>other</a:t>
            </a:r>
            <a:r>
              <a:rPr lang="fr-FR" sz="1800" dirty="0"/>
              <a:t> </a:t>
            </a:r>
            <a:r>
              <a:rPr lang="fr-FR" sz="1800" dirty="0" err="1"/>
              <a:t>nlp</a:t>
            </a:r>
            <a:r>
              <a:rPr lang="fr-FR" sz="1800" dirty="0"/>
              <a:t> techniques in </a:t>
            </a:r>
            <a:r>
              <a:rPr lang="fr-FR" sz="1800" dirty="0" err="1"/>
              <a:t>order</a:t>
            </a:r>
            <a:r>
              <a:rPr lang="fr-FR" sz="1800" dirty="0"/>
              <a:t> to </a:t>
            </a:r>
            <a:r>
              <a:rPr lang="fr-FR" sz="1800" dirty="0" err="1"/>
              <a:t>retrieve</a:t>
            </a:r>
            <a:r>
              <a:rPr lang="fr-FR" sz="1800" dirty="0"/>
              <a:t> </a:t>
            </a:r>
            <a:r>
              <a:rPr lang="fr-FR" sz="1800" dirty="0" err="1"/>
              <a:t>what</a:t>
            </a:r>
            <a:r>
              <a:rPr lang="fr-FR" sz="1800" dirty="0"/>
              <a:t> </a:t>
            </a:r>
            <a:r>
              <a:rPr lang="fr-FR" sz="1800" dirty="0" err="1"/>
              <a:t>they</a:t>
            </a:r>
            <a:r>
              <a:rPr lang="fr-FR" sz="1800" dirty="0"/>
              <a:t> are </a:t>
            </a:r>
            <a:r>
              <a:rPr lang="fr-FR" sz="1800" dirty="0" err="1"/>
              <a:t>looking</a:t>
            </a:r>
            <a:r>
              <a:rPr lang="fr-FR" sz="1800" dirty="0"/>
              <a:t> for. </a:t>
            </a:r>
            <a:r>
              <a:rPr lang="fr-FR" sz="1800" b="1" dirty="0"/>
              <a:t>You </a:t>
            </a:r>
            <a:r>
              <a:rPr lang="fr-FR" sz="1800" b="1" dirty="0" err="1"/>
              <a:t>may</a:t>
            </a:r>
            <a:r>
              <a:rPr lang="fr-FR" sz="1800" b="1" dirty="0"/>
              <a:t> notice  </a:t>
            </a:r>
            <a:r>
              <a:rPr lang="fr-FR" sz="1800" b="1" dirty="0" err="1"/>
              <a:t>that</a:t>
            </a:r>
            <a:r>
              <a:rPr lang="fr-FR" sz="1800" b="1" dirty="0"/>
              <a:t> </a:t>
            </a:r>
            <a:r>
              <a:rPr lang="fr-FR" sz="1800" b="1" dirty="0" err="1"/>
              <a:t>this</a:t>
            </a:r>
            <a:r>
              <a:rPr lang="fr-FR" sz="1800" b="1" dirty="0"/>
              <a:t> </a:t>
            </a:r>
            <a:r>
              <a:rPr lang="fr-FR" sz="1800" b="1" dirty="0" err="1"/>
              <a:t>method</a:t>
            </a:r>
            <a:r>
              <a:rPr lang="fr-FR" sz="1800" b="1" dirty="0"/>
              <a:t> </a:t>
            </a:r>
            <a:r>
              <a:rPr lang="fr-FR" sz="1800" b="1" dirty="0" err="1"/>
              <a:t>lucks</a:t>
            </a:r>
            <a:r>
              <a:rPr lang="fr-FR" sz="1800" b="1" dirty="0"/>
              <a:t> </a:t>
            </a:r>
            <a:r>
              <a:rPr lang="fr-FR" sz="1800" b="1" dirty="0" err="1"/>
              <a:t>generecity</a:t>
            </a:r>
            <a:r>
              <a:rPr lang="fr-FR" sz="1800" b="1" dirty="0"/>
              <a:t> and </a:t>
            </a:r>
            <a:r>
              <a:rPr lang="fr-FR" sz="1800" b="1" dirty="0" err="1"/>
              <a:t>needs</a:t>
            </a:r>
            <a:r>
              <a:rPr lang="fr-FR" sz="1800" b="1" dirty="0"/>
              <a:t> </a:t>
            </a:r>
            <a:r>
              <a:rPr lang="fr-FR" sz="1800" b="1" dirty="0" err="1"/>
              <a:t>too</a:t>
            </a:r>
            <a:r>
              <a:rPr lang="fr-FR" sz="1800" b="1" dirty="0"/>
              <a:t> </a:t>
            </a:r>
            <a:r>
              <a:rPr lang="fr-FR" sz="1800" b="1" dirty="0" err="1"/>
              <a:t>much</a:t>
            </a:r>
            <a:r>
              <a:rPr lang="fr-FR" sz="1800" b="1" dirty="0"/>
              <a:t> </a:t>
            </a:r>
            <a:r>
              <a:rPr lang="fr-FR" sz="1800" b="1" dirty="0" err="1"/>
              <a:t>logic</a:t>
            </a:r>
            <a:r>
              <a:rPr lang="fr-FR" sz="1800" b="1" dirty="0"/>
              <a:t> and effort to </a:t>
            </a:r>
            <a:r>
              <a:rPr lang="fr-FR" sz="1800" b="1" dirty="0" err="1"/>
              <a:t>be</a:t>
            </a:r>
            <a:r>
              <a:rPr lang="fr-FR" sz="1800" b="1" dirty="0"/>
              <a:t> </a:t>
            </a:r>
            <a:r>
              <a:rPr lang="fr-FR" sz="1800" b="1" dirty="0" err="1"/>
              <a:t>implemented</a:t>
            </a:r>
            <a:r>
              <a:rPr lang="fr-FR" sz="1800" b="1" dirty="0"/>
              <a:t>. </a:t>
            </a:r>
          </a:p>
        </p:txBody>
      </p:sp>
      <p:sp>
        <p:nvSpPr>
          <p:cNvPr id="4" name="Slide Number Placeholder 3"/>
          <p:cNvSpPr>
            <a:spLocks noGrp="1"/>
          </p:cNvSpPr>
          <p:nvPr>
            <p:ph type="sldNum" sz="quarter" idx="5"/>
          </p:nvPr>
        </p:nvSpPr>
        <p:spPr/>
        <p:txBody>
          <a:bodyPr/>
          <a:lstStyle/>
          <a:p>
            <a:fld id="{B591C40E-9818-44A4-9067-3A7500CF9CD3}" type="slidenum">
              <a:rPr lang="en-US" smtClean="0"/>
              <a:t>4</a:t>
            </a:fld>
            <a:endParaRPr lang="en-US"/>
          </a:p>
        </p:txBody>
      </p:sp>
    </p:spTree>
    <p:extLst>
      <p:ext uri="{BB962C8B-B14F-4D97-AF65-F5344CB8AC3E}">
        <p14:creationId xmlns:p14="http://schemas.microsoft.com/office/powerpoint/2010/main" val="1390059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400" dirty="0" err="1"/>
              <a:t>It’s</a:t>
            </a:r>
            <a:r>
              <a:rPr lang="fr-FR" sz="1400" dirty="0"/>
              <a:t> not scenario </a:t>
            </a:r>
            <a:r>
              <a:rPr lang="fr-FR" sz="1400" dirty="0" err="1"/>
              <a:t>dependent</a:t>
            </a:r>
            <a:r>
              <a:rPr lang="fr-FR" sz="1400" dirty="0"/>
              <a:t> </a:t>
            </a:r>
          </a:p>
          <a:p>
            <a:endParaRPr lang="fr-FR" sz="1400" dirty="0"/>
          </a:p>
          <a:p>
            <a:r>
              <a:rPr lang="fr-FR" sz="1400" dirty="0" err="1"/>
              <a:t>We</a:t>
            </a:r>
            <a:r>
              <a:rPr lang="fr-FR" sz="1400" dirty="0"/>
              <a:t> are </a:t>
            </a:r>
            <a:r>
              <a:rPr lang="fr-FR" sz="1400" dirty="0" err="1"/>
              <a:t>dealing</a:t>
            </a:r>
            <a:r>
              <a:rPr lang="fr-FR" sz="1400" dirty="0"/>
              <a:t> </a:t>
            </a:r>
            <a:r>
              <a:rPr lang="fr-FR" sz="1400" dirty="0" err="1"/>
              <a:t>with</a:t>
            </a:r>
            <a:r>
              <a:rPr lang="fr-FR" sz="1400" dirty="0"/>
              <a:t> </a:t>
            </a:r>
            <a:r>
              <a:rPr lang="fr-FR" sz="1400" dirty="0" err="1"/>
              <a:t>metamodels</a:t>
            </a:r>
            <a:r>
              <a:rPr lang="fr-FR" sz="1400" dirty="0"/>
              <a:t> !</a:t>
            </a:r>
            <a:endParaRPr lang="en-US" sz="1400" dirty="0"/>
          </a:p>
        </p:txBody>
      </p:sp>
      <p:sp>
        <p:nvSpPr>
          <p:cNvPr id="4" name="Slide Number Placeholder 3"/>
          <p:cNvSpPr>
            <a:spLocks noGrp="1"/>
          </p:cNvSpPr>
          <p:nvPr>
            <p:ph type="sldNum" sz="quarter" idx="5"/>
          </p:nvPr>
        </p:nvSpPr>
        <p:spPr/>
        <p:txBody>
          <a:bodyPr/>
          <a:lstStyle/>
          <a:p>
            <a:fld id="{B591C40E-9818-44A4-9067-3A7500CF9CD3}" type="slidenum">
              <a:rPr lang="en-US" smtClean="0"/>
              <a:t>22</a:t>
            </a:fld>
            <a:endParaRPr lang="en-US"/>
          </a:p>
        </p:txBody>
      </p:sp>
    </p:spTree>
    <p:extLst>
      <p:ext uri="{BB962C8B-B14F-4D97-AF65-F5344CB8AC3E}">
        <p14:creationId xmlns:p14="http://schemas.microsoft.com/office/powerpoint/2010/main" val="209783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t>In </a:t>
            </a:r>
            <a:r>
              <a:rPr lang="fr-FR" sz="1800" dirty="0" err="1"/>
              <a:t>our</a:t>
            </a:r>
            <a:r>
              <a:rPr lang="fr-FR" sz="1800" dirty="0"/>
              <a:t> </a:t>
            </a:r>
            <a:r>
              <a:rPr lang="fr-FR" sz="1800" dirty="0" err="1"/>
              <a:t>project</a:t>
            </a:r>
            <a:r>
              <a:rPr lang="fr-FR" sz="1800" dirty="0"/>
              <a:t>, </a:t>
            </a:r>
            <a:r>
              <a:rPr lang="fr-FR" sz="1800" dirty="0" err="1"/>
              <a:t>we</a:t>
            </a:r>
            <a:r>
              <a:rPr lang="fr-FR" sz="1800" dirty="0"/>
              <a:t> </a:t>
            </a:r>
            <a:r>
              <a:rPr lang="fr-FR" sz="1800" dirty="0" err="1"/>
              <a:t>will</a:t>
            </a:r>
            <a:r>
              <a:rPr lang="fr-FR" sz="1800" dirty="0"/>
              <a:t> </a:t>
            </a:r>
            <a:r>
              <a:rPr lang="fr-FR" sz="1800" dirty="0" err="1"/>
              <a:t>also</a:t>
            </a:r>
            <a:r>
              <a:rPr lang="fr-FR" sz="1800" dirty="0"/>
              <a:t> </a:t>
            </a:r>
            <a:r>
              <a:rPr lang="fr-FR" sz="1800" dirty="0" err="1"/>
              <a:t>apply</a:t>
            </a:r>
            <a:r>
              <a:rPr lang="fr-FR" sz="1800" dirty="0"/>
              <a:t>  MDE </a:t>
            </a:r>
            <a:r>
              <a:rPr lang="fr-FR" sz="1800" dirty="0" err="1"/>
              <a:t>principles</a:t>
            </a:r>
            <a:r>
              <a:rPr lang="fr-FR" sz="1800" dirty="0"/>
              <a:t>     </a:t>
            </a:r>
            <a:r>
              <a:rPr lang="fr-FR" sz="2400" dirty="0" err="1"/>
              <a:t>since</a:t>
            </a:r>
            <a:r>
              <a:rPr lang="fr-FR" sz="2400" dirty="0"/>
              <a:t> by </a:t>
            </a:r>
            <a:r>
              <a:rPr lang="fr-FR" sz="2400" dirty="0" err="1"/>
              <a:t>definition</a:t>
            </a:r>
            <a:r>
              <a:rPr lang="fr-FR" sz="2400" dirty="0"/>
              <a:t>  </a:t>
            </a:r>
            <a:r>
              <a:rPr lang="fr-FR" sz="2400" dirty="0" err="1"/>
              <a:t>they</a:t>
            </a:r>
            <a:r>
              <a:rPr lang="fr-FR" sz="2400" dirty="0"/>
              <a:t> </a:t>
            </a:r>
            <a:r>
              <a:rPr lang="fr-FR" sz="2400" dirty="0" err="1"/>
              <a:t>provide</a:t>
            </a:r>
            <a:r>
              <a:rPr lang="fr-FR" sz="2400" dirty="0"/>
              <a:t>  </a:t>
            </a:r>
            <a:r>
              <a:rPr lang="en-US" sz="2400" b="1" i="0" dirty="0">
                <a:solidFill>
                  <a:srgbClr val="202124"/>
                </a:solidFill>
                <a:effectLst/>
                <a:latin typeface="arial" panose="020B0604020202020204" pitchFamily="34" charset="0"/>
              </a:rPr>
              <a:t>a better understanding of complex systems</a:t>
            </a:r>
            <a:r>
              <a:rPr lang="en-US" sz="2400" b="0" i="0" dirty="0">
                <a:solidFill>
                  <a:srgbClr val="202124"/>
                </a:solidFill>
                <a:effectLst/>
                <a:latin typeface="arial" panose="020B0604020202020204" pitchFamily="34" charset="0"/>
              </a:rPr>
              <a:t> thanks  to a high level of abstraction.</a:t>
            </a:r>
          </a:p>
          <a:p>
            <a:r>
              <a:rPr lang="en-US" sz="1800" b="0" i="0" dirty="0">
                <a:solidFill>
                  <a:srgbClr val="202124"/>
                </a:solidFill>
                <a:effectLst/>
                <a:latin typeface="arial" panose="020B0604020202020204" pitchFamily="34" charset="0"/>
              </a:rPr>
              <a:t>The idea is to use some of the principles that we already saw in this course such as transformations  in order to</a:t>
            </a:r>
          </a:p>
          <a:p>
            <a:pPr marL="342900" indent="-342900">
              <a:buFont typeface="+mj-lt"/>
              <a:buAutoNum type="arabicPeriod"/>
            </a:pPr>
            <a:r>
              <a:rPr lang="en-US" sz="1800" b="0" i="0" dirty="0">
                <a:solidFill>
                  <a:srgbClr val="202124"/>
                </a:solidFill>
                <a:effectLst/>
                <a:latin typeface="arial" panose="020B0604020202020204" pitchFamily="34" charset="0"/>
              </a:rPr>
              <a:t> first identify useful elements and </a:t>
            </a:r>
          </a:p>
          <a:p>
            <a:pPr marL="342900" indent="-342900">
              <a:buFont typeface="+mj-lt"/>
              <a:buAutoNum type="arabicPeriod"/>
            </a:pPr>
            <a:r>
              <a:rPr lang="en-US" sz="1800" b="0" i="0" dirty="0">
                <a:solidFill>
                  <a:srgbClr val="202124"/>
                </a:solidFill>
                <a:effectLst/>
                <a:latin typeface="arial" panose="020B0604020202020204" pitchFamily="34" charset="0"/>
              </a:rPr>
              <a:t>second encode the obtained elements to the Appropriate way.  </a:t>
            </a:r>
          </a:p>
        </p:txBody>
      </p:sp>
      <p:sp>
        <p:nvSpPr>
          <p:cNvPr id="4" name="Slide Number Placeholder 3"/>
          <p:cNvSpPr>
            <a:spLocks noGrp="1"/>
          </p:cNvSpPr>
          <p:nvPr>
            <p:ph type="sldNum" sz="quarter" idx="5"/>
          </p:nvPr>
        </p:nvSpPr>
        <p:spPr/>
        <p:txBody>
          <a:bodyPr/>
          <a:lstStyle/>
          <a:p>
            <a:fld id="{B591C40E-9818-44A4-9067-3A7500CF9CD3}" type="slidenum">
              <a:rPr lang="en-US" smtClean="0"/>
              <a:t>5</a:t>
            </a:fld>
            <a:endParaRPr lang="en-US"/>
          </a:p>
        </p:txBody>
      </p:sp>
    </p:spTree>
    <p:extLst>
      <p:ext uri="{BB962C8B-B14F-4D97-AF65-F5344CB8AC3E}">
        <p14:creationId xmlns:p14="http://schemas.microsoft.com/office/powerpoint/2010/main" val="33698974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t>The challenges </a:t>
            </a:r>
            <a:r>
              <a:rPr lang="fr-FR" sz="1800" dirty="0" err="1"/>
              <a:t>that</a:t>
            </a:r>
            <a:r>
              <a:rPr lang="fr-FR" sz="1800" dirty="0"/>
              <a:t> </a:t>
            </a:r>
            <a:r>
              <a:rPr lang="fr-FR" sz="1800" dirty="0" err="1"/>
              <a:t>we</a:t>
            </a:r>
            <a:r>
              <a:rPr lang="fr-FR" sz="1800" dirty="0"/>
              <a:t> have been </a:t>
            </a:r>
            <a:r>
              <a:rPr lang="fr-FR" sz="1800" dirty="0" err="1"/>
              <a:t>tackling</a:t>
            </a:r>
            <a:r>
              <a:rPr lang="fr-FR" sz="1800" dirty="0"/>
              <a:t> are the </a:t>
            </a:r>
            <a:r>
              <a:rPr lang="fr-FR" sz="1800" dirty="0" err="1"/>
              <a:t>following</a:t>
            </a:r>
            <a:r>
              <a:rPr lang="fr-FR" sz="1800" dirty="0"/>
              <a:t> : </a:t>
            </a:r>
          </a:p>
          <a:p>
            <a:endParaRPr lang="fr-FR"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6</a:t>
            </a:fld>
            <a:endParaRPr lang="en-US"/>
          </a:p>
        </p:txBody>
      </p:sp>
    </p:spTree>
    <p:extLst>
      <p:ext uri="{BB962C8B-B14F-4D97-AF65-F5344CB8AC3E}">
        <p14:creationId xmlns:p14="http://schemas.microsoft.com/office/powerpoint/2010/main" val="10663800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1" i="0" dirty="0">
                <a:solidFill>
                  <a:srgbClr val="000000"/>
                </a:solidFill>
                <a:effectLst/>
                <a:latin typeface="ffc"/>
              </a:rPr>
              <a:t>Full</a:t>
            </a:r>
            <a:r>
              <a:rPr lang="en-US" sz="2000" b="1" i="0" dirty="0">
                <a:effectLst/>
                <a:latin typeface="ffc"/>
              </a:rPr>
              <a:t> </a:t>
            </a:r>
            <a:r>
              <a:rPr lang="en-US" sz="2000" b="1" i="0" dirty="0">
                <a:solidFill>
                  <a:srgbClr val="000000"/>
                </a:solidFill>
                <a:effectLst/>
                <a:latin typeface="ffc"/>
              </a:rPr>
              <a:t>coverage of the elements of the project</a:t>
            </a:r>
          </a:p>
          <a:p>
            <a:r>
              <a:rPr lang="en-US" sz="2000" b="1" i="0" dirty="0" err="1">
                <a:solidFill>
                  <a:srgbClr val="000000"/>
                </a:solidFill>
                <a:effectLst/>
                <a:latin typeface="ffc"/>
              </a:rPr>
              <a:t>Modisco</a:t>
            </a:r>
            <a:r>
              <a:rPr lang="en-US" sz="2000" b="1" i="0" dirty="0">
                <a:solidFill>
                  <a:srgbClr val="000000"/>
                </a:solidFill>
                <a:effectLst/>
                <a:latin typeface="ffc"/>
              </a:rPr>
              <a:t> uses the KDM  (</a:t>
            </a:r>
            <a:r>
              <a:rPr lang="en-US" sz="2000" b="0" i="0" dirty="0">
                <a:solidFill>
                  <a:srgbClr val="333333"/>
                </a:solidFill>
                <a:effectLst/>
                <a:latin typeface="Muli"/>
              </a:rPr>
              <a:t>an OMG meta-model for representing existing software, its elements, associations, and operational environments).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202124"/>
                </a:solidFill>
                <a:effectLst/>
                <a:latin typeface="Google Sans"/>
              </a:rPr>
              <a:t>Fortunately, </a:t>
            </a:r>
            <a:r>
              <a:rPr lang="en-US" sz="1800" dirty="0"/>
              <a:t>Currently, KDM supports a number of procedural and object-oriented programming languages.  In my case I m focusing or at least I have been trying JAVA projects.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US" b="0" i="0" dirty="0">
              <a:solidFill>
                <a:srgbClr val="333333"/>
              </a:solidFill>
              <a:effectLst/>
              <a:latin typeface="Muli"/>
            </a:endParaRPr>
          </a:p>
          <a:p>
            <a:r>
              <a:rPr lang="en-US" b="1" i="0" dirty="0">
                <a:solidFill>
                  <a:srgbClr val="000000"/>
                </a:solidFill>
                <a:effectLst/>
                <a:latin typeface="ffc"/>
              </a:rPr>
              <a:t> </a:t>
            </a:r>
            <a:endParaRPr lang="en-US" b="1" dirty="0"/>
          </a:p>
        </p:txBody>
      </p:sp>
      <p:sp>
        <p:nvSpPr>
          <p:cNvPr id="4" name="Slide Number Placeholder 3"/>
          <p:cNvSpPr>
            <a:spLocks noGrp="1"/>
          </p:cNvSpPr>
          <p:nvPr>
            <p:ph type="sldNum" sz="quarter" idx="5"/>
          </p:nvPr>
        </p:nvSpPr>
        <p:spPr/>
        <p:txBody>
          <a:bodyPr/>
          <a:lstStyle/>
          <a:p>
            <a:fld id="{B591C40E-9818-44A4-9067-3A7500CF9CD3}" type="slidenum">
              <a:rPr lang="en-US" smtClean="0"/>
              <a:t>7</a:t>
            </a:fld>
            <a:endParaRPr lang="en-US"/>
          </a:p>
        </p:txBody>
      </p:sp>
    </p:spTree>
    <p:extLst>
      <p:ext uri="{BB962C8B-B14F-4D97-AF65-F5344CB8AC3E}">
        <p14:creationId xmlns:p14="http://schemas.microsoft.com/office/powerpoint/2010/main" val="1155552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dirty="0">
                <a:solidFill>
                  <a:srgbClr val="202124"/>
                </a:solidFill>
                <a:effectLst/>
                <a:latin typeface="arial" panose="020B0604020202020204" pitchFamily="34" charset="0"/>
              </a:rPr>
              <a:t>Still a</a:t>
            </a:r>
            <a:r>
              <a:rPr lang="en-US" sz="1800" dirty="0"/>
              <a:t>t this step , we had to ask ourselves, is this </a:t>
            </a:r>
            <a:r>
              <a:rPr lang="en-US" sz="1800" b="1" dirty="0"/>
              <a:t>level of complexity </a:t>
            </a:r>
            <a:r>
              <a:rPr lang="en-US" sz="1800" dirty="0"/>
              <a:t>suitable for our purpose? No because no matter </a:t>
            </a:r>
            <a:r>
              <a:rPr lang="en-US" sz="1800" u="sng" dirty="0"/>
              <a:t>what transformation language </a:t>
            </a:r>
            <a:r>
              <a:rPr lang="en-US" sz="1800" dirty="0"/>
              <a:t>we use we will need to implement  a lot of  logic in order to extract specific elements (remember our scenario is to prepare the data for a Graph based neural network)</a:t>
            </a:r>
          </a:p>
          <a:p>
            <a:endParaRPr lang="en-US" sz="1800" dirty="0"/>
          </a:p>
          <a:p>
            <a:endParaRPr lang="en-US" sz="1800" dirty="0"/>
          </a:p>
          <a:p>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8</a:t>
            </a:fld>
            <a:endParaRPr lang="en-US"/>
          </a:p>
        </p:txBody>
      </p:sp>
    </p:spTree>
    <p:extLst>
      <p:ext uri="{BB962C8B-B14F-4D97-AF65-F5344CB8AC3E}">
        <p14:creationId xmlns:p14="http://schemas.microsoft.com/office/powerpoint/2010/main" val="2933618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sz="1800" dirty="0"/>
          </a:p>
          <a:p>
            <a:r>
              <a:rPr lang="fr-FR" sz="1800" b="1" dirty="0"/>
              <a:t>The </a:t>
            </a:r>
            <a:r>
              <a:rPr lang="fr-FR" sz="1800" b="1" dirty="0" err="1"/>
              <a:t>idea</a:t>
            </a:r>
            <a:r>
              <a:rPr lang="fr-FR" sz="1800" b="1" dirty="0"/>
              <a:t> </a:t>
            </a:r>
            <a:r>
              <a:rPr lang="fr-FR" sz="1800" b="1" dirty="0" err="1"/>
              <a:t>is</a:t>
            </a:r>
            <a:r>
              <a:rPr lang="fr-FR" sz="1800" b="1" dirty="0"/>
              <a:t> </a:t>
            </a:r>
            <a:r>
              <a:rPr lang="fr-FR" sz="1800" b="1" dirty="0" err="1"/>
              <a:t>then</a:t>
            </a:r>
            <a:r>
              <a:rPr lang="fr-FR" sz="1800" b="1" dirty="0"/>
              <a:t> to </a:t>
            </a:r>
            <a:r>
              <a:rPr lang="fr-FR" sz="1800" b="1" dirty="0" err="1"/>
              <a:t>concieve</a:t>
            </a:r>
            <a:r>
              <a:rPr lang="fr-FR" sz="1800" b="1" dirty="0"/>
              <a:t> a new </a:t>
            </a:r>
            <a:r>
              <a:rPr lang="fr-FR" sz="1800" b="1" dirty="0" err="1"/>
              <a:t>metamodel</a:t>
            </a:r>
            <a:r>
              <a:rPr lang="fr-FR" sz="1800" b="1" dirty="0"/>
              <a:t> </a:t>
            </a:r>
            <a:r>
              <a:rPr lang="fr-FR" sz="1800" dirty="0" err="1"/>
              <a:t>that</a:t>
            </a:r>
            <a:r>
              <a:rPr lang="fr-FR" sz="1800" dirty="0"/>
              <a:t> </a:t>
            </a:r>
            <a:r>
              <a:rPr lang="fr-FR" sz="1800" dirty="0" err="1"/>
              <a:t>contains</a:t>
            </a:r>
            <a:r>
              <a:rPr lang="fr-FR" sz="1800" dirty="0"/>
              <a:t> </a:t>
            </a:r>
            <a:r>
              <a:rPr lang="fr-FR" sz="1800" dirty="0" err="1"/>
              <a:t>what</a:t>
            </a:r>
            <a:r>
              <a:rPr lang="fr-FR" sz="1800" dirty="0"/>
              <a:t> </a:t>
            </a:r>
            <a:r>
              <a:rPr lang="fr-FR" sz="1800" dirty="0" err="1"/>
              <a:t>we</a:t>
            </a:r>
            <a:r>
              <a:rPr lang="fr-FR" sz="1800" dirty="0"/>
              <a:t> are </a:t>
            </a:r>
            <a:r>
              <a:rPr lang="fr-FR" sz="1800" dirty="0" err="1"/>
              <a:t>exactly</a:t>
            </a:r>
            <a:r>
              <a:rPr lang="fr-FR" sz="1800" dirty="0"/>
              <a:t> </a:t>
            </a:r>
            <a:r>
              <a:rPr lang="fr-FR" sz="1800" dirty="0" err="1"/>
              <a:t>looking</a:t>
            </a:r>
            <a:r>
              <a:rPr lang="fr-FR" sz="1800" dirty="0"/>
              <a:t> for. </a:t>
            </a:r>
          </a:p>
          <a:p>
            <a:r>
              <a:rPr lang="fr-FR" sz="1800" dirty="0"/>
              <a:t> To do </a:t>
            </a:r>
            <a:r>
              <a:rPr lang="fr-FR" sz="1800" dirty="0" err="1"/>
              <a:t>so</a:t>
            </a:r>
            <a:r>
              <a:rPr lang="fr-FR" sz="1800" dirty="0"/>
              <a:t> </a:t>
            </a:r>
            <a:r>
              <a:rPr lang="fr-FR" sz="1800" dirty="0" err="1"/>
              <a:t>we</a:t>
            </a:r>
            <a:r>
              <a:rPr lang="fr-FR" sz="1800" dirty="0"/>
              <a:t> </a:t>
            </a:r>
            <a:r>
              <a:rPr lang="fr-FR" sz="1800" dirty="0" err="1"/>
              <a:t>thought</a:t>
            </a:r>
            <a:r>
              <a:rPr lang="fr-FR" sz="1800" dirty="0"/>
              <a:t> about </a:t>
            </a:r>
            <a:r>
              <a:rPr lang="fr-FR" sz="1800" dirty="0" err="1"/>
              <a:t>using</a:t>
            </a:r>
            <a:r>
              <a:rPr lang="fr-FR" sz="1800" dirty="0"/>
              <a:t> ATL as a model 2 model transformation </a:t>
            </a:r>
            <a:r>
              <a:rPr lang="fr-FR" sz="1800" dirty="0" err="1"/>
              <a:t>language</a:t>
            </a:r>
            <a:r>
              <a:rPr lang="fr-FR" sz="1800" dirty="0"/>
              <a:t>. </a:t>
            </a:r>
          </a:p>
          <a:p>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9</a:t>
            </a:fld>
            <a:endParaRPr lang="en-US"/>
          </a:p>
        </p:txBody>
      </p:sp>
    </p:spTree>
    <p:extLst>
      <p:ext uri="{BB962C8B-B14F-4D97-AF65-F5344CB8AC3E}">
        <p14:creationId xmlns:p14="http://schemas.microsoft.com/office/powerpoint/2010/main" val="207377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sz="1800" dirty="0"/>
              <a:t>Once the </a:t>
            </a:r>
            <a:r>
              <a:rPr lang="fr-FR" sz="1800" dirty="0" err="1"/>
              <a:t>simplified</a:t>
            </a:r>
            <a:r>
              <a:rPr lang="fr-FR" sz="1800" dirty="0"/>
              <a:t> model </a:t>
            </a:r>
            <a:r>
              <a:rPr lang="fr-FR" sz="1800" dirty="0" err="1"/>
              <a:t>is</a:t>
            </a:r>
            <a:r>
              <a:rPr lang="fr-FR" sz="1800" dirty="0"/>
              <a:t> </a:t>
            </a:r>
            <a:r>
              <a:rPr lang="fr-FR" sz="1800" dirty="0" err="1"/>
              <a:t>obtained</a:t>
            </a:r>
            <a:r>
              <a:rPr lang="fr-FR" sz="1800" dirty="0"/>
              <a:t> </a:t>
            </a:r>
            <a:r>
              <a:rPr lang="fr-FR" sz="1800" dirty="0" err="1"/>
              <a:t>we</a:t>
            </a:r>
            <a:r>
              <a:rPr lang="fr-FR" sz="1800" dirty="0"/>
              <a:t> </a:t>
            </a:r>
            <a:r>
              <a:rPr lang="fr-FR" sz="1800" dirty="0" err="1"/>
              <a:t>need</a:t>
            </a:r>
            <a:r>
              <a:rPr lang="fr-FR" sz="1800" dirty="0"/>
              <a:t> to </a:t>
            </a:r>
            <a:r>
              <a:rPr lang="fr-FR" sz="1800" dirty="0" err="1"/>
              <a:t>generate</a:t>
            </a:r>
            <a:r>
              <a:rPr lang="fr-FR" sz="1800" dirty="0"/>
              <a:t> csv files </a:t>
            </a:r>
            <a:r>
              <a:rPr lang="fr-FR" sz="1800" dirty="0" err="1"/>
              <a:t>that</a:t>
            </a:r>
            <a:r>
              <a:rPr lang="fr-FR" sz="1800" dirty="0"/>
              <a:t> </a:t>
            </a:r>
            <a:r>
              <a:rPr lang="fr-FR" sz="1800" b="1" dirty="0" err="1"/>
              <a:t>will</a:t>
            </a:r>
            <a:r>
              <a:rPr lang="fr-FR" sz="1800" b="1" dirty="0"/>
              <a:t> serve as input to a certain GNN model </a:t>
            </a:r>
            <a:r>
              <a:rPr lang="fr-FR" sz="1800" b="1" dirty="0" err="1"/>
              <a:t>later</a:t>
            </a:r>
            <a:r>
              <a:rPr lang="fr-FR" sz="1800" dirty="0"/>
              <a:t>.  ( </a:t>
            </a:r>
            <a:r>
              <a:rPr lang="fr-FR" sz="1800" dirty="0" err="1"/>
              <a:t>you</a:t>
            </a:r>
            <a:r>
              <a:rPr lang="fr-FR" sz="1800" dirty="0"/>
              <a:t> </a:t>
            </a:r>
            <a:r>
              <a:rPr lang="fr-FR" sz="1800" dirty="0" err="1"/>
              <a:t>will</a:t>
            </a:r>
            <a:r>
              <a:rPr lang="fr-FR" sz="1800" dirty="0"/>
              <a:t> </a:t>
            </a:r>
            <a:r>
              <a:rPr lang="fr-FR" sz="1800" dirty="0" err="1"/>
              <a:t>understand</a:t>
            </a:r>
            <a:r>
              <a:rPr lang="fr-FR" sz="1800" dirty="0"/>
              <a:t> </a:t>
            </a:r>
            <a:r>
              <a:rPr lang="fr-FR" sz="1800" dirty="0" err="1"/>
              <a:t>why</a:t>
            </a:r>
            <a:r>
              <a:rPr lang="fr-FR" sz="1800" dirty="0"/>
              <a:t> csv files </a:t>
            </a:r>
            <a:r>
              <a:rPr lang="fr-FR" sz="1800" dirty="0" err="1"/>
              <a:t>later</a:t>
            </a:r>
            <a:r>
              <a:rPr lang="fr-FR" sz="1800" dirty="0"/>
              <a:t>) </a:t>
            </a:r>
            <a:endParaRPr lang="en-US" sz="1800" dirty="0"/>
          </a:p>
        </p:txBody>
      </p:sp>
      <p:sp>
        <p:nvSpPr>
          <p:cNvPr id="4" name="Slide Number Placeholder 3"/>
          <p:cNvSpPr>
            <a:spLocks noGrp="1"/>
          </p:cNvSpPr>
          <p:nvPr>
            <p:ph type="sldNum" sz="quarter" idx="5"/>
          </p:nvPr>
        </p:nvSpPr>
        <p:spPr/>
        <p:txBody>
          <a:bodyPr/>
          <a:lstStyle/>
          <a:p>
            <a:fld id="{B591C40E-9818-44A4-9067-3A7500CF9CD3}" type="slidenum">
              <a:rPr lang="en-US" smtClean="0"/>
              <a:t>10</a:t>
            </a:fld>
            <a:endParaRPr lang="en-US"/>
          </a:p>
        </p:txBody>
      </p:sp>
    </p:spTree>
    <p:extLst>
      <p:ext uri="{BB962C8B-B14F-4D97-AF65-F5344CB8AC3E}">
        <p14:creationId xmlns:p14="http://schemas.microsoft.com/office/powerpoint/2010/main" val="572114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591C40E-9818-44A4-9067-3A7500CF9CD3}" type="slidenum">
              <a:rPr lang="en-US" smtClean="0"/>
              <a:t>11</a:t>
            </a:fld>
            <a:endParaRPr lang="en-US"/>
          </a:p>
        </p:txBody>
      </p:sp>
    </p:spTree>
    <p:extLst>
      <p:ext uri="{BB962C8B-B14F-4D97-AF65-F5344CB8AC3E}">
        <p14:creationId xmlns:p14="http://schemas.microsoft.com/office/powerpoint/2010/main" val="3171060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82324-3526-43B0-A571-5BC10DCAF73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59F636-09C2-4B6A-A000-78D2C96B47A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4D6152B-8018-43AD-8A66-D07269479B36}"/>
              </a:ext>
            </a:extLst>
          </p:cNvPr>
          <p:cNvSpPr>
            <a:spLocks noGrp="1"/>
          </p:cNvSpPr>
          <p:nvPr>
            <p:ph type="dt" sz="half" idx="10"/>
          </p:nvPr>
        </p:nvSpPr>
        <p:spPr/>
        <p:txBody>
          <a:bodyPr/>
          <a:lstStyle/>
          <a:p>
            <a:fld id="{0FEF3775-F011-40F3-8335-045D0112476D}" type="datetime1">
              <a:rPr lang="en-US" smtClean="0"/>
              <a:t>12/18/2021</a:t>
            </a:fld>
            <a:endParaRPr lang="en-US"/>
          </a:p>
        </p:txBody>
      </p:sp>
      <p:sp>
        <p:nvSpPr>
          <p:cNvPr id="5" name="Footer Placeholder 4">
            <a:extLst>
              <a:ext uri="{FF2B5EF4-FFF2-40B4-BE49-F238E27FC236}">
                <a16:creationId xmlns:a16="http://schemas.microsoft.com/office/drawing/2014/main" id="{7A6ED282-CB0F-435E-91C9-587478E32E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CE4FB7-E34F-4223-BB6C-FC0D5BB6533E}"/>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1247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D7BCC-BDE6-4D28-8D4C-AB362939C0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BBA6FD-9CDC-4AF3-9F96-3AC2759EA1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D19F92-9D56-4DC7-8EF9-8EAF4FCF4972}"/>
              </a:ext>
            </a:extLst>
          </p:cNvPr>
          <p:cNvSpPr>
            <a:spLocks noGrp="1"/>
          </p:cNvSpPr>
          <p:nvPr>
            <p:ph type="dt" sz="half" idx="10"/>
          </p:nvPr>
        </p:nvSpPr>
        <p:spPr/>
        <p:txBody>
          <a:bodyPr/>
          <a:lstStyle/>
          <a:p>
            <a:fld id="{1355F736-41FA-4B69-BB19-C31ACAE81313}" type="datetime1">
              <a:rPr lang="en-US" smtClean="0"/>
              <a:t>12/18/2021</a:t>
            </a:fld>
            <a:endParaRPr lang="en-US"/>
          </a:p>
        </p:txBody>
      </p:sp>
      <p:sp>
        <p:nvSpPr>
          <p:cNvPr id="5" name="Footer Placeholder 4">
            <a:extLst>
              <a:ext uri="{FF2B5EF4-FFF2-40B4-BE49-F238E27FC236}">
                <a16:creationId xmlns:a16="http://schemas.microsoft.com/office/drawing/2014/main" id="{1E0FE22D-4A7D-4231-849C-56B181D2F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82D7B-BA52-400B-B27A-BFCB06CF9E63}"/>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38029482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8B51FD-9F9E-481A-8EB1-3DE0A615E7A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7D582F-04A6-46A5-A438-4AFF208486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B74BE-4D9D-481A-B734-F75DDAB78CBA}"/>
              </a:ext>
            </a:extLst>
          </p:cNvPr>
          <p:cNvSpPr>
            <a:spLocks noGrp="1"/>
          </p:cNvSpPr>
          <p:nvPr>
            <p:ph type="dt" sz="half" idx="10"/>
          </p:nvPr>
        </p:nvSpPr>
        <p:spPr/>
        <p:txBody>
          <a:bodyPr/>
          <a:lstStyle/>
          <a:p>
            <a:fld id="{62F40F74-984C-4C8D-AC8D-FCEB9D7D1D8B}" type="datetime1">
              <a:rPr lang="en-US" smtClean="0"/>
              <a:t>12/18/2021</a:t>
            </a:fld>
            <a:endParaRPr lang="en-US"/>
          </a:p>
        </p:txBody>
      </p:sp>
      <p:sp>
        <p:nvSpPr>
          <p:cNvPr id="5" name="Footer Placeholder 4">
            <a:extLst>
              <a:ext uri="{FF2B5EF4-FFF2-40B4-BE49-F238E27FC236}">
                <a16:creationId xmlns:a16="http://schemas.microsoft.com/office/drawing/2014/main" id="{3387A6BF-17B8-4112-AFA7-725864A4E0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1FF84C-4B86-41C7-AA13-A0D3A3AEBD86}"/>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10774000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1536-997A-4612-83B7-8013D1E5F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5A5D47-F05F-49F7-B46D-7AABC929105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9F28AA-F627-4211-99AF-888867639D8D}"/>
              </a:ext>
            </a:extLst>
          </p:cNvPr>
          <p:cNvSpPr>
            <a:spLocks noGrp="1"/>
          </p:cNvSpPr>
          <p:nvPr>
            <p:ph type="dt" sz="half" idx="10"/>
          </p:nvPr>
        </p:nvSpPr>
        <p:spPr/>
        <p:txBody>
          <a:bodyPr/>
          <a:lstStyle/>
          <a:p>
            <a:fld id="{695FC01C-8614-42C4-BEC9-22494584E70F}" type="datetime1">
              <a:rPr lang="en-US" smtClean="0"/>
              <a:t>12/18/2021</a:t>
            </a:fld>
            <a:endParaRPr lang="en-US"/>
          </a:p>
        </p:txBody>
      </p:sp>
      <p:sp>
        <p:nvSpPr>
          <p:cNvPr id="5" name="Footer Placeholder 4">
            <a:extLst>
              <a:ext uri="{FF2B5EF4-FFF2-40B4-BE49-F238E27FC236}">
                <a16:creationId xmlns:a16="http://schemas.microsoft.com/office/drawing/2014/main" id="{0EC80182-2DE7-488C-AE7F-BDD9CEF80A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8B938-7550-4025-80CB-AB9DE2B6EB07}"/>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1769529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5AE4-9B62-400A-92D1-CF9C23A7155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CB354A-1721-4300-87C4-497D4661C4F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2463CB-D188-4641-B74F-E1278C5394A5}"/>
              </a:ext>
            </a:extLst>
          </p:cNvPr>
          <p:cNvSpPr>
            <a:spLocks noGrp="1"/>
          </p:cNvSpPr>
          <p:nvPr>
            <p:ph type="dt" sz="half" idx="10"/>
          </p:nvPr>
        </p:nvSpPr>
        <p:spPr/>
        <p:txBody>
          <a:bodyPr/>
          <a:lstStyle/>
          <a:p>
            <a:fld id="{834EC51D-BDA5-4ECC-BE2B-C96EDE09E9B8}" type="datetime1">
              <a:rPr lang="en-US" smtClean="0"/>
              <a:t>12/18/2021</a:t>
            </a:fld>
            <a:endParaRPr lang="en-US"/>
          </a:p>
        </p:txBody>
      </p:sp>
      <p:sp>
        <p:nvSpPr>
          <p:cNvPr id="5" name="Footer Placeholder 4">
            <a:extLst>
              <a:ext uri="{FF2B5EF4-FFF2-40B4-BE49-F238E27FC236}">
                <a16:creationId xmlns:a16="http://schemas.microsoft.com/office/drawing/2014/main" id="{689AEF49-4A1F-4508-B296-716747F37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1A30F-848E-4881-A457-1CF9D5ECDF13}"/>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9034586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3F0F-2B42-4EC9-B4C3-D9FFD07A7A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85037A-0F62-42DC-BEA0-E9D87A09FE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5BFC40-C647-40AF-B53A-83C2CD83F8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CBA0271-2816-465E-BD18-0D8B24B809EE}"/>
              </a:ext>
            </a:extLst>
          </p:cNvPr>
          <p:cNvSpPr>
            <a:spLocks noGrp="1"/>
          </p:cNvSpPr>
          <p:nvPr>
            <p:ph type="dt" sz="half" idx="10"/>
          </p:nvPr>
        </p:nvSpPr>
        <p:spPr/>
        <p:txBody>
          <a:bodyPr/>
          <a:lstStyle/>
          <a:p>
            <a:fld id="{C353A5FA-A416-4156-BEB4-EA3BA90F12B4}" type="datetime1">
              <a:rPr lang="en-US" smtClean="0"/>
              <a:t>12/18/2021</a:t>
            </a:fld>
            <a:endParaRPr lang="en-US"/>
          </a:p>
        </p:txBody>
      </p:sp>
      <p:sp>
        <p:nvSpPr>
          <p:cNvPr id="6" name="Footer Placeholder 5">
            <a:extLst>
              <a:ext uri="{FF2B5EF4-FFF2-40B4-BE49-F238E27FC236}">
                <a16:creationId xmlns:a16="http://schemas.microsoft.com/office/drawing/2014/main" id="{D3B8CDBA-A5B0-4620-8DD5-701C8E11A8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65400A9-8C4F-4044-9F08-F0C6A5DA3007}"/>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581860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CCCFC-85CC-4343-ACA3-CE8E07FA9A9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D73AD1-993B-481B-8305-11CB7A9BC0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213B58-1559-4F07-BC3D-41942397DF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5434901-7F59-4243-A763-8D1F7C0E90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4C456A3-F10B-4147-A615-72336F4105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92C5A0-D252-45BE-B6D6-49BB82E7B0FA}"/>
              </a:ext>
            </a:extLst>
          </p:cNvPr>
          <p:cNvSpPr>
            <a:spLocks noGrp="1"/>
          </p:cNvSpPr>
          <p:nvPr>
            <p:ph type="dt" sz="half" idx="10"/>
          </p:nvPr>
        </p:nvSpPr>
        <p:spPr/>
        <p:txBody>
          <a:bodyPr/>
          <a:lstStyle/>
          <a:p>
            <a:fld id="{CE475638-8D47-431D-8D06-4AD77AAB79FB}" type="datetime1">
              <a:rPr lang="en-US" smtClean="0"/>
              <a:t>12/18/2021</a:t>
            </a:fld>
            <a:endParaRPr lang="en-US"/>
          </a:p>
        </p:txBody>
      </p:sp>
      <p:sp>
        <p:nvSpPr>
          <p:cNvPr id="8" name="Footer Placeholder 7">
            <a:extLst>
              <a:ext uri="{FF2B5EF4-FFF2-40B4-BE49-F238E27FC236}">
                <a16:creationId xmlns:a16="http://schemas.microsoft.com/office/drawing/2014/main" id="{F7DF1DA4-DA6E-4298-96B4-3DE4A43D012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AC3076-AEE7-40E6-A32A-74EB1C6BCE8B}"/>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1526525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1587-71BA-4156-ADCD-7218187244F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02D1830-D017-4BEC-AD55-1397F3DA23DA}"/>
              </a:ext>
            </a:extLst>
          </p:cNvPr>
          <p:cNvSpPr>
            <a:spLocks noGrp="1"/>
          </p:cNvSpPr>
          <p:nvPr>
            <p:ph type="dt" sz="half" idx="10"/>
          </p:nvPr>
        </p:nvSpPr>
        <p:spPr/>
        <p:txBody>
          <a:bodyPr/>
          <a:lstStyle/>
          <a:p>
            <a:fld id="{F4A3780E-4345-4A0C-B445-85DF22C2C650}" type="datetime1">
              <a:rPr lang="en-US" smtClean="0"/>
              <a:t>12/18/2021</a:t>
            </a:fld>
            <a:endParaRPr lang="en-US"/>
          </a:p>
        </p:txBody>
      </p:sp>
      <p:sp>
        <p:nvSpPr>
          <p:cNvPr id="4" name="Footer Placeholder 3">
            <a:extLst>
              <a:ext uri="{FF2B5EF4-FFF2-40B4-BE49-F238E27FC236}">
                <a16:creationId xmlns:a16="http://schemas.microsoft.com/office/drawing/2014/main" id="{E791C9AB-32A1-41C1-B2E5-ADBFCC2BAF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FFA25D0-9B91-4ED4-9180-21D9C726534F}"/>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29048862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C1630D-9691-4B73-BD59-47DBCE03CEEA}"/>
              </a:ext>
            </a:extLst>
          </p:cNvPr>
          <p:cNvSpPr>
            <a:spLocks noGrp="1"/>
          </p:cNvSpPr>
          <p:nvPr>
            <p:ph type="dt" sz="half" idx="10"/>
          </p:nvPr>
        </p:nvSpPr>
        <p:spPr/>
        <p:txBody>
          <a:bodyPr/>
          <a:lstStyle/>
          <a:p>
            <a:fld id="{3E8F7645-ACDC-4513-972C-D6018C413CB5}" type="datetime1">
              <a:rPr lang="en-US" smtClean="0"/>
              <a:t>12/18/2021</a:t>
            </a:fld>
            <a:endParaRPr lang="en-US"/>
          </a:p>
        </p:txBody>
      </p:sp>
      <p:sp>
        <p:nvSpPr>
          <p:cNvPr id="3" name="Footer Placeholder 2">
            <a:extLst>
              <a:ext uri="{FF2B5EF4-FFF2-40B4-BE49-F238E27FC236}">
                <a16:creationId xmlns:a16="http://schemas.microsoft.com/office/drawing/2014/main" id="{EFF18895-1B42-4EF3-B533-04BA564C6EC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E8812A-1B28-4B25-838E-6B6C79C98D95}"/>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35673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0D4E7-3559-43EF-AC8C-92852A9DFA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AC16B2-7962-4735-88BB-FFD4EB18C9F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8B6473-C1A9-420C-B3FC-C3FD5DAF24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B2EAE7-00A5-4538-B130-4805D427E4AC}"/>
              </a:ext>
            </a:extLst>
          </p:cNvPr>
          <p:cNvSpPr>
            <a:spLocks noGrp="1"/>
          </p:cNvSpPr>
          <p:nvPr>
            <p:ph type="dt" sz="half" idx="10"/>
          </p:nvPr>
        </p:nvSpPr>
        <p:spPr/>
        <p:txBody>
          <a:bodyPr/>
          <a:lstStyle/>
          <a:p>
            <a:fld id="{81892467-4DEF-4970-92EF-E40614256357}" type="datetime1">
              <a:rPr lang="en-US" smtClean="0"/>
              <a:t>12/18/2021</a:t>
            </a:fld>
            <a:endParaRPr lang="en-US"/>
          </a:p>
        </p:txBody>
      </p:sp>
      <p:sp>
        <p:nvSpPr>
          <p:cNvPr id="6" name="Footer Placeholder 5">
            <a:extLst>
              <a:ext uri="{FF2B5EF4-FFF2-40B4-BE49-F238E27FC236}">
                <a16:creationId xmlns:a16="http://schemas.microsoft.com/office/drawing/2014/main" id="{30D7C186-F2C2-43F9-BD60-1E7D9218EF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274E83-9492-4DCA-8EDB-5192D9237AA8}"/>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1774127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3E06-4E14-470B-9B86-1221CE03B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2056D1E-6CC0-4061-AC4A-61BD78E120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305782D-D6A1-4837-9F5A-385484FE51F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ECCD5B-33FB-4873-A31F-D84EF41F3191}"/>
              </a:ext>
            </a:extLst>
          </p:cNvPr>
          <p:cNvSpPr>
            <a:spLocks noGrp="1"/>
          </p:cNvSpPr>
          <p:nvPr>
            <p:ph type="dt" sz="half" idx="10"/>
          </p:nvPr>
        </p:nvSpPr>
        <p:spPr/>
        <p:txBody>
          <a:bodyPr/>
          <a:lstStyle/>
          <a:p>
            <a:fld id="{78A166F8-258D-45DA-AF7B-B51D07B17C3E}" type="datetime1">
              <a:rPr lang="en-US" smtClean="0"/>
              <a:t>12/18/2021</a:t>
            </a:fld>
            <a:endParaRPr lang="en-US"/>
          </a:p>
        </p:txBody>
      </p:sp>
      <p:sp>
        <p:nvSpPr>
          <p:cNvPr id="6" name="Footer Placeholder 5">
            <a:extLst>
              <a:ext uri="{FF2B5EF4-FFF2-40B4-BE49-F238E27FC236}">
                <a16:creationId xmlns:a16="http://schemas.microsoft.com/office/drawing/2014/main" id="{3ABB72B2-94E4-4251-AC83-E3C570A1C4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868434-EF13-42F1-B012-7E0460B82300}"/>
              </a:ext>
            </a:extLst>
          </p:cNvPr>
          <p:cNvSpPr>
            <a:spLocks noGrp="1"/>
          </p:cNvSpPr>
          <p:nvPr>
            <p:ph type="sldNum" sz="quarter" idx="12"/>
          </p:nvPr>
        </p:nvSpPr>
        <p:spPr/>
        <p:txBody>
          <a:bodyPr/>
          <a:lstStyle/>
          <a:p>
            <a:fld id="{1B0F1E11-9AFB-4D01-B7E6-FD33B3440EEB}" type="slidenum">
              <a:rPr lang="en-US" smtClean="0"/>
              <a:t>‹#›</a:t>
            </a:fld>
            <a:endParaRPr lang="en-US"/>
          </a:p>
        </p:txBody>
      </p:sp>
    </p:spTree>
    <p:extLst>
      <p:ext uri="{BB962C8B-B14F-4D97-AF65-F5344CB8AC3E}">
        <p14:creationId xmlns:p14="http://schemas.microsoft.com/office/powerpoint/2010/main" val="2445425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865006-1B40-4CFD-8F1C-25E93A072D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706FB3-708E-4A1B-AD5D-CE84A3B13E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B1010E-F495-4C4B-A3E4-5E5610570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EDEF7C-5B49-4308-A1A0-FD85888115E0}" type="datetime1">
              <a:rPr lang="en-US" smtClean="0"/>
              <a:t>12/18/2021</a:t>
            </a:fld>
            <a:endParaRPr lang="en-US"/>
          </a:p>
        </p:txBody>
      </p:sp>
      <p:sp>
        <p:nvSpPr>
          <p:cNvPr id="5" name="Footer Placeholder 4">
            <a:extLst>
              <a:ext uri="{FF2B5EF4-FFF2-40B4-BE49-F238E27FC236}">
                <a16:creationId xmlns:a16="http://schemas.microsoft.com/office/drawing/2014/main" id="{07A79329-7F06-4A7E-BC67-064340B40D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E690BFF-5C12-4EE0-9596-4FFC037E81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0F1E11-9AFB-4D01-B7E6-FD33B3440EEB}" type="slidenum">
              <a:rPr lang="en-US" smtClean="0"/>
              <a:t>‹#›</a:t>
            </a:fld>
            <a:endParaRPr lang="en-US"/>
          </a:p>
        </p:txBody>
      </p:sp>
    </p:spTree>
    <p:extLst>
      <p:ext uri="{BB962C8B-B14F-4D97-AF65-F5344CB8AC3E}">
        <p14:creationId xmlns:p14="http://schemas.microsoft.com/office/powerpoint/2010/main" val="38857703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21.jpeg"/><Relationship Id="rId12"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image" Target="../media/image9.sv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21.jpeg"/><Relationship Id="rId12"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7.png"/><Relationship Id="rId5" Type="http://schemas.openxmlformats.org/officeDocument/2006/relationships/image" Target="../media/image23.png"/><Relationship Id="rId10" Type="http://schemas.openxmlformats.org/officeDocument/2006/relationships/image" Target="../media/image26.png"/><Relationship Id="rId4" Type="http://schemas.openxmlformats.org/officeDocument/2006/relationships/image" Target="../media/image18.png"/><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9.sv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9.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9.sv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5.png"/><Relationship Id="rId7" Type="http://schemas.openxmlformats.org/officeDocument/2006/relationships/image" Target="../media/image9.sv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svg"/></Relationships>
</file>

<file path=ppt/slides/_rels/slide20.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39.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2.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AB866F3-1188-4541-93FD-8FA047F28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752475"/>
            <a:ext cx="5181600" cy="58293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0003C1E3-9C3F-4D34-BF46-7E77FF5C4875}"/>
              </a:ext>
            </a:extLst>
          </p:cNvPr>
          <p:cNvSpPr txBox="1"/>
          <p:nvPr/>
        </p:nvSpPr>
        <p:spPr>
          <a:xfrm>
            <a:off x="6267450" y="1584054"/>
            <a:ext cx="6094520" cy="2062103"/>
          </a:xfrm>
          <a:prstGeom prst="rect">
            <a:avLst/>
          </a:prstGeom>
          <a:noFill/>
        </p:spPr>
        <p:txBody>
          <a:bodyPr wrap="square">
            <a:spAutoFit/>
          </a:bodyPr>
          <a:lstStyle/>
          <a:p>
            <a:r>
              <a:rPr lang="en-US" sz="3200" b="0" i="0" dirty="0">
                <a:solidFill>
                  <a:srgbClr val="000000"/>
                </a:solidFill>
                <a:effectLst/>
                <a:latin typeface="Aharoni" panose="02010803020104030203" pitchFamily="2" charset="-79"/>
                <a:cs typeface="Aharoni" panose="02010803020104030203" pitchFamily="2" charset="-79"/>
              </a:rPr>
              <a:t>Mining object-oriented programs and encoding concepts.</a:t>
            </a:r>
            <a:br>
              <a:rPr lang="en-US" sz="3200" b="0" i="0" dirty="0">
                <a:solidFill>
                  <a:srgbClr val="000000"/>
                </a:solidFill>
                <a:effectLst/>
                <a:latin typeface="Calibri Light" panose="020F0302020204030204" pitchFamily="34" charset="0"/>
              </a:rPr>
            </a:br>
            <a:r>
              <a:rPr lang="en-US" sz="3200" b="1" i="0" strike="noStrike" dirty="0">
                <a:solidFill>
                  <a:srgbClr val="C00000"/>
                </a:solidFill>
                <a:effectLst/>
                <a:latin typeface="Calibri Light" panose="020F0302020204030204" pitchFamily="34" charset="0"/>
              </a:rPr>
              <a:t>IFT6253-TERM PROJECT</a:t>
            </a:r>
            <a:endParaRPr lang="en-US" sz="3200" dirty="0">
              <a:solidFill>
                <a:srgbClr val="C00000"/>
              </a:solidFill>
            </a:endParaRPr>
          </a:p>
        </p:txBody>
      </p:sp>
      <p:sp>
        <p:nvSpPr>
          <p:cNvPr id="7" name="Slide Number Placeholder 6">
            <a:extLst>
              <a:ext uri="{FF2B5EF4-FFF2-40B4-BE49-F238E27FC236}">
                <a16:creationId xmlns:a16="http://schemas.microsoft.com/office/drawing/2014/main" id="{F10B549D-920B-4E01-BA72-7DBA170B9FF3}"/>
              </a:ext>
            </a:extLst>
          </p:cNvPr>
          <p:cNvSpPr>
            <a:spLocks noGrp="1"/>
          </p:cNvSpPr>
          <p:nvPr>
            <p:ph type="sldNum" sz="quarter" idx="12"/>
          </p:nvPr>
        </p:nvSpPr>
        <p:spPr/>
        <p:txBody>
          <a:bodyPr/>
          <a:lstStyle/>
          <a:p>
            <a:fld id="{1B0F1E11-9AFB-4D01-B7E6-FD33B3440EEB}" type="slidenum">
              <a:rPr lang="en-US" smtClean="0"/>
              <a:t>1</a:t>
            </a:fld>
            <a:endParaRPr lang="en-US" dirty="0"/>
          </a:p>
        </p:txBody>
      </p:sp>
      <p:sp>
        <p:nvSpPr>
          <p:cNvPr id="15" name="TextBox 14">
            <a:extLst>
              <a:ext uri="{FF2B5EF4-FFF2-40B4-BE49-F238E27FC236}">
                <a16:creationId xmlns:a16="http://schemas.microsoft.com/office/drawing/2014/main" id="{C99372A9-66CD-43A2-8601-7EF0097FD780}"/>
              </a:ext>
            </a:extLst>
          </p:cNvPr>
          <p:cNvSpPr txBox="1"/>
          <p:nvPr/>
        </p:nvSpPr>
        <p:spPr>
          <a:xfrm>
            <a:off x="7460866" y="4480549"/>
            <a:ext cx="6196612" cy="369332"/>
          </a:xfrm>
          <a:prstGeom prst="rect">
            <a:avLst/>
          </a:prstGeom>
          <a:noFill/>
        </p:spPr>
        <p:txBody>
          <a:bodyPr wrap="square">
            <a:spAutoFit/>
          </a:bodyPr>
          <a:lstStyle/>
          <a:p>
            <a:r>
              <a:rPr lang="en-US" sz="1800" b="0" i="0" dirty="0">
                <a:solidFill>
                  <a:srgbClr val="222222"/>
                </a:solidFill>
                <a:effectLst/>
                <a:latin typeface="Open Sans" panose="020B0606030504020204" pitchFamily="34" charset="0"/>
              </a:rPr>
              <a:t>Learning the composition of models.</a:t>
            </a:r>
            <a:endParaRPr lang="en-US" dirty="0"/>
          </a:p>
        </p:txBody>
      </p:sp>
      <p:sp>
        <p:nvSpPr>
          <p:cNvPr id="16" name="TextBox 15">
            <a:extLst>
              <a:ext uri="{FF2B5EF4-FFF2-40B4-BE49-F238E27FC236}">
                <a16:creationId xmlns:a16="http://schemas.microsoft.com/office/drawing/2014/main" id="{CDE31BA0-6CC8-4BD0-AC09-ECFAF26B3D0F}"/>
              </a:ext>
            </a:extLst>
          </p:cNvPr>
          <p:cNvSpPr txBox="1"/>
          <p:nvPr/>
        </p:nvSpPr>
        <p:spPr>
          <a:xfrm>
            <a:off x="7001908" y="5275736"/>
            <a:ext cx="6196612" cy="646331"/>
          </a:xfrm>
          <a:prstGeom prst="rect">
            <a:avLst/>
          </a:prstGeom>
          <a:noFill/>
        </p:spPr>
        <p:txBody>
          <a:bodyPr wrap="square">
            <a:spAutoFit/>
          </a:bodyPr>
          <a:lstStyle/>
          <a:p>
            <a:r>
              <a:rPr lang="en-US" sz="1800" b="0" i="0" dirty="0">
                <a:solidFill>
                  <a:srgbClr val="222222"/>
                </a:solidFill>
                <a:effectLst/>
                <a:latin typeface="Open Sans" panose="020B0606030504020204" pitchFamily="34" charset="0"/>
              </a:rPr>
              <a:t>Meriem Ben Chaaben</a:t>
            </a:r>
          </a:p>
          <a:p>
            <a:pPr algn="ctr"/>
            <a:r>
              <a:rPr lang="en-US" dirty="0">
                <a:solidFill>
                  <a:schemeClr val="accent1"/>
                </a:solidFill>
                <a:latin typeface="Open Sans" panose="020B0606030504020204" pitchFamily="34" charset="0"/>
              </a:rPr>
              <a:t>Meriem.ben.Chaaben@umontreal.ca</a:t>
            </a:r>
            <a:endParaRPr lang="en-US" dirty="0">
              <a:solidFill>
                <a:schemeClr val="accent1"/>
              </a:solidFill>
            </a:endParaRPr>
          </a:p>
        </p:txBody>
      </p:sp>
    </p:spTree>
    <p:extLst>
      <p:ext uri="{BB962C8B-B14F-4D97-AF65-F5344CB8AC3E}">
        <p14:creationId xmlns:p14="http://schemas.microsoft.com/office/powerpoint/2010/main" val="21110733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10</a:t>
            </a:fld>
            <a:endParaRPr lang="en-US"/>
          </a:p>
        </p:txBody>
      </p:sp>
      <p:sp>
        <p:nvSpPr>
          <p:cNvPr id="5" name="Title 1">
            <a:extLst>
              <a:ext uri="{FF2B5EF4-FFF2-40B4-BE49-F238E27FC236}">
                <a16:creationId xmlns:a16="http://schemas.microsoft.com/office/drawing/2014/main" id="{6223040D-B077-46F9-AC19-BEE27AF49780}"/>
              </a:ext>
            </a:extLst>
          </p:cNvPr>
          <p:cNvSpPr>
            <a:spLocks noGrp="1"/>
          </p:cNvSpPr>
          <p:nvPr>
            <p:ph type="title"/>
          </p:nvPr>
        </p:nvSpPr>
        <p:spPr>
          <a:xfrm>
            <a:off x="838200" y="337693"/>
            <a:ext cx="10515600" cy="1325563"/>
          </a:xfrm>
        </p:spPr>
        <p:txBody>
          <a:bodyPr>
            <a:normAutofit/>
          </a:bodyPr>
          <a:lstStyle/>
          <a:p>
            <a:pPr lvl="0">
              <a:lnSpc>
                <a:spcPct val="100000"/>
              </a:lnSpc>
            </a:pPr>
            <a:r>
              <a:rPr lang="fr-FR" sz="3200" b="1" dirty="0">
                <a:solidFill>
                  <a:srgbClr val="C00000"/>
                </a:solidFill>
                <a:latin typeface="+mn-lt"/>
              </a:rPr>
              <a:t>How </a:t>
            </a:r>
            <a:r>
              <a:rPr lang="fr-FR" sz="3200" b="1" dirty="0" err="1">
                <a:solidFill>
                  <a:srgbClr val="C00000"/>
                </a:solidFill>
                <a:latin typeface="+mn-lt"/>
              </a:rPr>
              <a:t>should</a:t>
            </a:r>
            <a:r>
              <a:rPr lang="fr-FR" sz="3200" b="1" dirty="0">
                <a:solidFill>
                  <a:srgbClr val="C00000"/>
                </a:solidFill>
                <a:latin typeface="+mn-lt"/>
              </a:rPr>
              <a:t> </a:t>
            </a:r>
            <a:r>
              <a:rPr lang="fr-FR" sz="3200" b="1" dirty="0" err="1">
                <a:solidFill>
                  <a:srgbClr val="C00000"/>
                </a:solidFill>
                <a:latin typeface="+mn-lt"/>
              </a:rPr>
              <a:t>we</a:t>
            </a:r>
            <a:r>
              <a:rPr lang="fr-FR" sz="3200" b="1" dirty="0">
                <a:solidFill>
                  <a:srgbClr val="C00000"/>
                </a:solidFill>
                <a:latin typeface="+mn-lt"/>
              </a:rPr>
              <a:t> </a:t>
            </a:r>
            <a:r>
              <a:rPr lang="fr-FR" sz="3200" b="1" dirty="0" err="1">
                <a:solidFill>
                  <a:srgbClr val="C00000"/>
                </a:solidFill>
                <a:latin typeface="+mn-lt"/>
              </a:rPr>
              <a:t>proceed</a:t>
            </a:r>
            <a:r>
              <a:rPr lang="fr-FR" sz="3200" b="1" dirty="0">
                <a:solidFill>
                  <a:srgbClr val="C00000"/>
                </a:solidFill>
                <a:latin typeface="+mn-lt"/>
              </a:rPr>
              <a:t> ? </a:t>
            </a:r>
            <a:endParaRPr lang="en-US" sz="3200" b="1" dirty="0">
              <a:solidFill>
                <a:srgbClr val="C00000"/>
              </a:solidFill>
              <a:latin typeface="+mn-lt"/>
            </a:endParaRPr>
          </a:p>
        </p:txBody>
      </p:sp>
      <p:sp>
        <p:nvSpPr>
          <p:cNvPr id="8" name="Rectangle 7" descr="Head with Gears">
            <a:extLst>
              <a:ext uri="{FF2B5EF4-FFF2-40B4-BE49-F238E27FC236}">
                <a16:creationId xmlns:a16="http://schemas.microsoft.com/office/drawing/2014/main" id="{7A2C3F4B-259E-49D2-A7EF-7DC2A0AC65F4}"/>
              </a:ext>
            </a:extLst>
          </p:cNvPr>
          <p:cNvSpPr/>
          <p:nvPr/>
        </p:nvSpPr>
        <p:spPr>
          <a:xfrm>
            <a:off x="154904" y="59635"/>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 name="Rectangle 1">
            <a:extLst>
              <a:ext uri="{FF2B5EF4-FFF2-40B4-BE49-F238E27FC236}">
                <a16:creationId xmlns:a16="http://schemas.microsoft.com/office/drawing/2014/main" id="{E8D3472C-E40C-4722-8F13-4DE603E09A24}"/>
              </a:ext>
            </a:extLst>
          </p:cNvPr>
          <p:cNvSpPr/>
          <p:nvPr/>
        </p:nvSpPr>
        <p:spPr>
          <a:xfrm>
            <a:off x="1871662" y="2539684"/>
            <a:ext cx="1871664" cy="15179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a:t>Graph</a:t>
            </a:r>
          </a:p>
          <a:p>
            <a:pPr algn="ctr"/>
            <a:r>
              <a:rPr lang="fr-FR" sz="2400" dirty="0" err="1"/>
              <a:t>metamodel</a:t>
            </a:r>
            <a:endParaRPr lang="en-US" sz="2400" dirty="0"/>
          </a:p>
          <a:p>
            <a:pPr algn="ctr"/>
            <a:endParaRPr lang="en-US" sz="2400" dirty="0"/>
          </a:p>
        </p:txBody>
      </p:sp>
      <p:sp>
        <p:nvSpPr>
          <p:cNvPr id="16" name="Rectangle 15">
            <a:extLst>
              <a:ext uri="{FF2B5EF4-FFF2-40B4-BE49-F238E27FC236}">
                <a16:creationId xmlns:a16="http://schemas.microsoft.com/office/drawing/2014/main" id="{39137FC2-3ED6-4581-A107-586203D6A13B}"/>
              </a:ext>
            </a:extLst>
          </p:cNvPr>
          <p:cNvSpPr/>
          <p:nvPr/>
        </p:nvSpPr>
        <p:spPr>
          <a:xfrm>
            <a:off x="1871662" y="4884895"/>
            <a:ext cx="1871664" cy="15179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err="1"/>
              <a:t>Derived</a:t>
            </a:r>
            <a:r>
              <a:rPr lang="fr-FR" sz="2400" dirty="0"/>
              <a:t> Model </a:t>
            </a:r>
            <a:endParaRPr lang="en-US" sz="2400" dirty="0"/>
          </a:p>
        </p:txBody>
      </p:sp>
      <p:cxnSp>
        <p:nvCxnSpPr>
          <p:cNvPr id="6" name="Straight Arrow Connector 5">
            <a:extLst>
              <a:ext uri="{FF2B5EF4-FFF2-40B4-BE49-F238E27FC236}">
                <a16:creationId xmlns:a16="http://schemas.microsoft.com/office/drawing/2014/main" id="{B2CE3180-7B8F-4241-BD0C-658C985DF745}"/>
              </a:ext>
            </a:extLst>
          </p:cNvPr>
          <p:cNvCxnSpPr>
            <a:stCxn id="16" idx="0"/>
            <a:endCxn id="2" idx="2"/>
          </p:cNvCxnSpPr>
          <p:nvPr/>
        </p:nvCxnSpPr>
        <p:spPr>
          <a:xfrm flipV="1">
            <a:off x="2807494" y="4057652"/>
            <a:ext cx="0" cy="82724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B965147-9E89-43D9-BD82-B3907D0AAB42}"/>
              </a:ext>
            </a:extLst>
          </p:cNvPr>
          <p:cNvSpPr/>
          <p:nvPr/>
        </p:nvSpPr>
        <p:spPr>
          <a:xfrm>
            <a:off x="8610600" y="3674985"/>
            <a:ext cx="1871664" cy="15179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a:t>CSV file</a:t>
            </a:r>
            <a:endParaRPr lang="en-US" sz="2400" dirty="0"/>
          </a:p>
        </p:txBody>
      </p:sp>
      <p:pic>
        <p:nvPicPr>
          <p:cNvPr id="10242" name="Picture 2" descr="Code Generation (EGL) - Epsilon">
            <a:extLst>
              <a:ext uri="{FF2B5EF4-FFF2-40B4-BE49-F238E27FC236}">
                <a16:creationId xmlns:a16="http://schemas.microsoft.com/office/drawing/2014/main" id="{80CBC72F-2F80-4DE9-8509-4E300615C7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13765" y="3114679"/>
            <a:ext cx="1885946" cy="188594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E8FDC5E8-5D16-4673-8AD9-F75544A69FC9}"/>
              </a:ext>
            </a:extLst>
          </p:cNvPr>
          <p:cNvCxnSpPr/>
          <p:nvPr/>
        </p:nvCxnSpPr>
        <p:spPr>
          <a:xfrm>
            <a:off x="4185644" y="4471273"/>
            <a:ext cx="38445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2FCC9309-9DD9-407E-AC53-AB238C66DEC7}"/>
              </a:ext>
            </a:extLst>
          </p:cNvPr>
          <p:cNvSpPr txBox="1">
            <a:spLocks/>
          </p:cNvSpPr>
          <p:nvPr/>
        </p:nvSpPr>
        <p:spPr>
          <a:xfrm>
            <a:off x="4579742" y="4901538"/>
            <a:ext cx="3353992" cy="926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3600" b="1" dirty="0">
                <a:solidFill>
                  <a:schemeClr val="accent1">
                    <a:lumMod val="75000"/>
                  </a:schemeClr>
                </a:solidFill>
                <a:latin typeface="+mn-lt"/>
              </a:rPr>
              <a:t>EGL</a:t>
            </a:r>
            <a:endParaRPr lang="en-US" sz="3600" b="1" dirty="0">
              <a:solidFill>
                <a:schemeClr val="accent1">
                  <a:lumMod val="75000"/>
                </a:schemeClr>
              </a:solidFill>
              <a:latin typeface="+mn-lt"/>
            </a:endParaRPr>
          </a:p>
        </p:txBody>
      </p:sp>
      <p:sp>
        <p:nvSpPr>
          <p:cNvPr id="18" name="Title 1">
            <a:extLst>
              <a:ext uri="{FF2B5EF4-FFF2-40B4-BE49-F238E27FC236}">
                <a16:creationId xmlns:a16="http://schemas.microsoft.com/office/drawing/2014/main" id="{C9F6D178-7C45-4937-AB8C-85D74F257F76}"/>
              </a:ext>
            </a:extLst>
          </p:cNvPr>
          <p:cNvSpPr txBox="1">
            <a:spLocks/>
          </p:cNvSpPr>
          <p:nvPr/>
        </p:nvSpPr>
        <p:spPr>
          <a:xfrm>
            <a:off x="850108" y="9989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startAt="3"/>
            </a:pPr>
            <a:r>
              <a:rPr lang="fr-FR" sz="2800" b="1" dirty="0">
                <a:solidFill>
                  <a:srgbClr val="002060"/>
                </a:solidFill>
                <a:latin typeface="+mn-lt"/>
              </a:rPr>
              <a:t>A model-To-</a:t>
            </a:r>
            <a:r>
              <a:rPr lang="fr-FR" sz="2800" b="1" dirty="0" err="1">
                <a:solidFill>
                  <a:srgbClr val="002060"/>
                </a:solidFill>
                <a:latin typeface="+mn-lt"/>
              </a:rPr>
              <a:t>Text</a:t>
            </a:r>
            <a:r>
              <a:rPr lang="fr-FR" sz="2800" b="1" dirty="0">
                <a:solidFill>
                  <a:srgbClr val="002060"/>
                </a:solidFill>
                <a:latin typeface="+mn-lt"/>
              </a:rPr>
              <a:t> Transformation (code </a:t>
            </a:r>
            <a:r>
              <a:rPr lang="fr-FR" sz="2800" b="1" dirty="0" err="1">
                <a:solidFill>
                  <a:srgbClr val="002060"/>
                </a:solidFill>
                <a:latin typeface="+mn-lt"/>
              </a:rPr>
              <a:t>generation</a:t>
            </a:r>
            <a:r>
              <a:rPr lang="fr-FR" sz="2800" b="1" dirty="0">
                <a:solidFill>
                  <a:srgbClr val="002060"/>
                </a:solidFill>
                <a:latin typeface="+mn-lt"/>
              </a:rPr>
              <a:t>) </a:t>
            </a:r>
            <a:endParaRPr lang="en-US" sz="2800" b="1" dirty="0">
              <a:solidFill>
                <a:srgbClr val="002060"/>
              </a:solidFill>
              <a:latin typeface="+mn-lt"/>
            </a:endParaRPr>
          </a:p>
        </p:txBody>
      </p:sp>
    </p:spTree>
    <p:extLst>
      <p:ext uri="{BB962C8B-B14F-4D97-AF65-F5344CB8AC3E}">
        <p14:creationId xmlns:p14="http://schemas.microsoft.com/office/powerpoint/2010/main" val="4219458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29A60-79AE-4772-9E0C-E7F277143F8A}"/>
              </a:ext>
            </a:extLst>
          </p:cNvPr>
          <p:cNvSpPr>
            <a:spLocks noGrp="1"/>
          </p:cNvSpPr>
          <p:nvPr>
            <p:ph type="sldNum" sz="quarter" idx="12"/>
          </p:nvPr>
        </p:nvSpPr>
        <p:spPr/>
        <p:txBody>
          <a:bodyPr/>
          <a:lstStyle/>
          <a:p>
            <a:fld id="{1B0F1E11-9AFB-4D01-B7E6-FD33B3440EEB}" type="slidenum">
              <a:rPr lang="en-US" smtClean="0"/>
              <a:t>11</a:t>
            </a:fld>
            <a:endParaRPr lang="en-US"/>
          </a:p>
        </p:txBody>
      </p:sp>
      <p:pic>
        <p:nvPicPr>
          <p:cNvPr id="5" name="Picture 4" descr="Mini Html Project Code, HD Png Download , Transparent Png Image - PNGitem">
            <a:extLst>
              <a:ext uri="{FF2B5EF4-FFF2-40B4-BE49-F238E27FC236}">
                <a16:creationId xmlns:a16="http://schemas.microsoft.com/office/drawing/2014/main" id="{18514FFC-AAF7-46F5-B1F5-6FF25402D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70" y="2699666"/>
            <a:ext cx="2418734" cy="18365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F8385F-AB43-4E56-A55E-284408B4681F}"/>
              </a:ext>
            </a:extLst>
          </p:cNvPr>
          <p:cNvPicPr>
            <a:picLocks noChangeAspect="1"/>
          </p:cNvPicPr>
          <p:nvPr/>
        </p:nvPicPr>
        <p:blipFill>
          <a:blip r:embed="rId4"/>
          <a:stretch>
            <a:fillRect/>
          </a:stretch>
        </p:blipFill>
        <p:spPr>
          <a:xfrm>
            <a:off x="3958790" y="275463"/>
            <a:ext cx="3134772" cy="1850268"/>
          </a:xfrm>
          <a:prstGeom prst="rect">
            <a:avLst/>
          </a:prstGeom>
          <a:ln>
            <a:solidFill>
              <a:schemeClr val="tx1"/>
            </a:solidFill>
          </a:ln>
        </p:spPr>
      </p:pic>
      <p:sp>
        <p:nvSpPr>
          <p:cNvPr id="7" name="TextBox 6">
            <a:extLst>
              <a:ext uri="{FF2B5EF4-FFF2-40B4-BE49-F238E27FC236}">
                <a16:creationId xmlns:a16="http://schemas.microsoft.com/office/drawing/2014/main" id="{621E71FC-266A-4326-AAB0-D9FAD11E26BE}"/>
              </a:ext>
            </a:extLst>
          </p:cNvPr>
          <p:cNvSpPr txBox="1"/>
          <p:nvPr/>
        </p:nvSpPr>
        <p:spPr>
          <a:xfrm>
            <a:off x="503979" y="4579301"/>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a:pPr>
            <a:r>
              <a:rPr lang="en-US" sz="1600" b="0" i="0" u="none" strike="noStrike" dirty="0">
                <a:solidFill>
                  <a:srgbClr val="C00000"/>
                </a:solidFill>
                <a:effectLst/>
                <a:latin typeface="Arial" panose="020B0604020202020204" pitchFamily="34" charset="0"/>
              </a:rPr>
              <a:t>Model understanding</a:t>
            </a:r>
            <a:endParaRPr lang="en-US" sz="1600" dirty="0">
              <a:solidFill>
                <a:srgbClr val="C00000"/>
              </a:solidFill>
            </a:endParaRPr>
          </a:p>
        </p:txBody>
      </p:sp>
      <p:pic>
        <p:nvPicPr>
          <p:cNvPr id="9" name="Picture 13">
            <a:extLst>
              <a:ext uri="{FF2B5EF4-FFF2-40B4-BE49-F238E27FC236}">
                <a16:creationId xmlns:a16="http://schemas.microsoft.com/office/drawing/2014/main" id="{BB888300-469C-48D8-9C35-63DE651D7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837" y="933646"/>
            <a:ext cx="1052562" cy="1094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480FC987-C766-444B-AC10-C05546DFDF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524837" y="1625316"/>
            <a:ext cx="504636" cy="504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E0D7126-C450-4627-9B00-B3BAB12B7288}"/>
              </a:ext>
            </a:extLst>
          </p:cNvPr>
          <p:cNvSpPr txBox="1"/>
          <p:nvPr/>
        </p:nvSpPr>
        <p:spPr>
          <a:xfrm>
            <a:off x="419088" y="748980"/>
            <a:ext cx="1632030"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Discoverers </a:t>
            </a:r>
            <a:endParaRPr lang="en-US" b="0" dirty="0">
              <a:effectLst/>
            </a:endParaRPr>
          </a:p>
        </p:txBody>
      </p:sp>
      <p:pic>
        <p:nvPicPr>
          <p:cNvPr id="12" name="Picture 2" descr="The Atlas Transformation Language Atlas Transformation Language (ATL ATL)  project">
            <a:extLst>
              <a:ext uri="{FF2B5EF4-FFF2-40B4-BE49-F238E27FC236}">
                <a16:creationId xmlns:a16="http://schemas.microsoft.com/office/drawing/2014/main" id="{4B06EB4D-A122-4661-9733-64111D3EF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7374" y="941045"/>
            <a:ext cx="1326452" cy="8826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05958A7-7E58-4142-9787-1A161B56C31D}"/>
              </a:ext>
            </a:extLst>
          </p:cNvPr>
          <p:cNvPicPr>
            <a:picLocks noChangeAspect="1"/>
          </p:cNvPicPr>
          <p:nvPr/>
        </p:nvPicPr>
        <p:blipFill>
          <a:blip r:embed="rId8"/>
          <a:stretch>
            <a:fillRect/>
          </a:stretch>
        </p:blipFill>
        <p:spPr>
          <a:xfrm>
            <a:off x="8655495" y="1971760"/>
            <a:ext cx="2901060" cy="1880446"/>
          </a:xfrm>
          <a:prstGeom prst="rect">
            <a:avLst/>
          </a:prstGeom>
          <a:ln>
            <a:solidFill>
              <a:schemeClr val="tx1"/>
            </a:solidFill>
          </a:ln>
        </p:spPr>
      </p:pic>
      <p:pic>
        <p:nvPicPr>
          <p:cNvPr id="16" name="Picture 2" descr="Code Generation (EGL) - Epsilon">
            <a:extLst>
              <a:ext uri="{FF2B5EF4-FFF2-40B4-BE49-F238E27FC236}">
                <a16:creationId xmlns:a16="http://schemas.microsoft.com/office/drawing/2014/main" id="{32027867-2EA4-4559-A102-8C4BED6BDB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9381" y="4905745"/>
            <a:ext cx="691626" cy="69162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14489E46-E258-4331-996B-1C0CF9596F1C}"/>
              </a:ext>
            </a:extLst>
          </p:cNvPr>
          <p:cNvSpPr txBox="1">
            <a:spLocks/>
          </p:cNvSpPr>
          <p:nvPr/>
        </p:nvSpPr>
        <p:spPr>
          <a:xfrm>
            <a:off x="8839582" y="5668482"/>
            <a:ext cx="2231224" cy="2814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solidFill>
                  <a:schemeClr val="accent1">
                    <a:lumMod val="75000"/>
                  </a:schemeClr>
                </a:solidFill>
                <a:latin typeface="+mn-lt"/>
              </a:rPr>
              <a:t>EGL</a:t>
            </a:r>
            <a:endParaRPr lang="en-US" sz="1800" b="1" dirty="0">
              <a:solidFill>
                <a:schemeClr val="accent1">
                  <a:lumMod val="75000"/>
                </a:schemeClr>
              </a:solidFill>
              <a:latin typeface="+mn-lt"/>
            </a:endParaRPr>
          </a:p>
        </p:txBody>
      </p:sp>
      <p:pic>
        <p:nvPicPr>
          <p:cNvPr id="19" name="Picture 18">
            <a:extLst>
              <a:ext uri="{FF2B5EF4-FFF2-40B4-BE49-F238E27FC236}">
                <a16:creationId xmlns:a16="http://schemas.microsoft.com/office/drawing/2014/main" id="{22809376-7B7C-463E-A4C0-9ED94D9C35F9}"/>
              </a:ext>
            </a:extLst>
          </p:cNvPr>
          <p:cNvPicPr>
            <a:picLocks noChangeAspect="1"/>
          </p:cNvPicPr>
          <p:nvPr/>
        </p:nvPicPr>
        <p:blipFill>
          <a:blip r:embed="rId10"/>
          <a:stretch>
            <a:fillRect/>
          </a:stretch>
        </p:blipFill>
        <p:spPr>
          <a:xfrm>
            <a:off x="5638692" y="4286031"/>
            <a:ext cx="2909740" cy="2435444"/>
          </a:xfrm>
          <a:prstGeom prst="rect">
            <a:avLst/>
          </a:prstGeom>
          <a:ln>
            <a:solidFill>
              <a:schemeClr val="tx1"/>
            </a:solidFill>
          </a:ln>
        </p:spPr>
      </p:pic>
      <p:pic>
        <p:nvPicPr>
          <p:cNvPr id="11266" name="Picture 2" descr="GDELT Extract Available In PyTorch Geometric – The GDELT Project">
            <a:extLst>
              <a:ext uri="{FF2B5EF4-FFF2-40B4-BE49-F238E27FC236}">
                <a16:creationId xmlns:a16="http://schemas.microsoft.com/office/drawing/2014/main" id="{68808C66-1316-4AF5-961B-2993F6EFEE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9473" y="5232684"/>
            <a:ext cx="2490894" cy="96003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a16="http://schemas.microsoft.com/office/drawing/2014/main" id="{BCE0493B-49C9-4AB6-A650-D4C40DE6EF40}"/>
              </a:ext>
            </a:extLst>
          </p:cNvPr>
          <p:cNvSpPr/>
          <p:nvPr/>
        </p:nvSpPr>
        <p:spPr>
          <a:xfrm>
            <a:off x="1498862" y="1078463"/>
            <a:ext cx="7892534" cy="4898131"/>
          </a:xfrm>
          <a:custGeom>
            <a:avLst/>
            <a:gdLst>
              <a:gd name="connsiteX0" fmla="*/ 0 w 7892534"/>
              <a:gd name="connsiteY0" fmla="*/ 1589323 h 4898131"/>
              <a:gd name="connsiteX1" fmla="*/ 2328420 w 7892534"/>
              <a:gd name="connsiteY1" fmla="*/ 81034 h 4898131"/>
              <a:gd name="connsiteX2" fmla="*/ 6947554 w 7892534"/>
              <a:gd name="connsiteY2" fmla="*/ 401545 h 4898131"/>
              <a:gd name="connsiteX3" fmla="*/ 7880808 w 7892534"/>
              <a:gd name="connsiteY3" fmla="*/ 2070090 h 4898131"/>
              <a:gd name="connsiteX4" fmla="*/ 6664750 w 7892534"/>
              <a:gd name="connsiteY4" fmla="*/ 4266535 h 4898131"/>
              <a:gd name="connsiteX5" fmla="*/ 1791093 w 7892534"/>
              <a:gd name="connsiteY5" fmla="*/ 4794436 h 4898131"/>
              <a:gd name="connsiteX6" fmla="*/ 1197204 w 7892534"/>
              <a:gd name="connsiteY6" fmla="*/ 4813290 h 4898131"/>
              <a:gd name="connsiteX7" fmla="*/ 1244338 w 7892534"/>
              <a:gd name="connsiteY7" fmla="*/ 4898131 h 489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2534" h="4898131">
                <a:moveTo>
                  <a:pt x="0" y="1589323"/>
                </a:moveTo>
                <a:cubicBezTo>
                  <a:pt x="585247" y="934160"/>
                  <a:pt x="1170494" y="278997"/>
                  <a:pt x="2328420" y="81034"/>
                </a:cubicBezTo>
                <a:cubicBezTo>
                  <a:pt x="3486346" y="-116929"/>
                  <a:pt x="6022156" y="70036"/>
                  <a:pt x="6947554" y="401545"/>
                </a:cubicBezTo>
                <a:cubicBezTo>
                  <a:pt x="7872952" y="733054"/>
                  <a:pt x="7927942" y="1425925"/>
                  <a:pt x="7880808" y="2070090"/>
                </a:cubicBezTo>
                <a:cubicBezTo>
                  <a:pt x="7833674" y="2714255"/>
                  <a:pt x="7679702" y="3812477"/>
                  <a:pt x="6664750" y="4266535"/>
                </a:cubicBezTo>
                <a:cubicBezTo>
                  <a:pt x="5649798" y="4720593"/>
                  <a:pt x="2702351" y="4703310"/>
                  <a:pt x="1791093" y="4794436"/>
                </a:cubicBezTo>
                <a:cubicBezTo>
                  <a:pt x="879835" y="4885562"/>
                  <a:pt x="1288330" y="4796008"/>
                  <a:pt x="1197204" y="4813290"/>
                </a:cubicBezTo>
                <a:cubicBezTo>
                  <a:pt x="1106078" y="4830572"/>
                  <a:pt x="1175208" y="4864351"/>
                  <a:pt x="1244338" y="48981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Head with Gears">
            <a:extLst>
              <a:ext uri="{FF2B5EF4-FFF2-40B4-BE49-F238E27FC236}">
                <a16:creationId xmlns:a16="http://schemas.microsoft.com/office/drawing/2014/main" id="{7208B00B-7B5C-4E01-8B9B-CF2120A08DD9}"/>
              </a:ext>
            </a:extLst>
          </p:cNvPr>
          <p:cNvSpPr/>
          <p:nvPr/>
        </p:nvSpPr>
        <p:spPr>
          <a:xfrm>
            <a:off x="154904" y="59635"/>
            <a:ext cx="810000" cy="81000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E36D215C-E239-446F-AE2D-5106A8E34B94}"/>
              </a:ext>
            </a:extLst>
          </p:cNvPr>
          <p:cNvSpPr txBox="1"/>
          <p:nvPr/>
        </p:nvSpPr>
        <p:spPr>
          <a:xfrm>
            <a:off x="4881815" y="2078483"/>
            <a:ext cx="2546351"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KDM results</a:t>
            </a:r>
            <a:endParaRPr lang="en-US" dirty="0"/>
          </a:p>
        </p:txBody>
      </p:sp>
      <p:sp>
        <p:nvSpPr>
          <p:cNvPr id="27" name="TextBox 26">
            <a:extLst>
              <a:ext uri="{FF2B5EF4-FFF2-40B4-BE49-F238E27FC236}">
                <a16:creationId xmlns:a16="http://schemas.microsoft.com/office/drawing/2014/main" id="{AE073913-F5E4-42AE-8821-FF0A4A8A9FBE}"/>
              </a:ext>
            </a:extLst>
          </p:cNvPr>
          <p:cNvSpPr txBox="1"/>
          <p:nvPr/>
        </p:nvSpPr>
        <p:spPr>
          <a:xfrm>
            <a:off x="9433407" y="3932970"/>
            <a:ext cx="2546351" cy="646331"/>
          </a:xfrm>
          <a:prstGeom prst="rect">
            <a:avLst/>
          </a:prstGeom>
          <a:noFill/>
        </p:spPr>
        <p:txBody>
          <a:bodyPr wrap="square">
            <a:spAutoFit/>
          </a:bodyPr>
          <a:lstStyle/>
          <a:p>
            <a:pPr rtl="0">
              <a:spcBef>
                <a:spcPts val="0"/>
              </a:spcBef>
              <a:spcAft>
                <a:spcPts val="0"/>
              </a:spcAft>
            </a:pPr>
            <a:r>
              <a:rPr lang="fr-FR" dirty="0" err="1">
                <a:solidFill>
                  <a:srgbClr val="000000"/>
                </a:solidFill>
                <a:latin typeface="Arial" panose="020B0604020202020204" pitchFamily="34" charset="0"/>
              </a:rPr>
              <a:t>Refined</a:t>
            </a:r>
            <a:r>
              <a:rPr lang="fr-FR" dirty="0">
                <a:solidFill>
                  <a:srgbClr val="000000"/>
                </a:solidFill>
                <a:latin typeface="Arial" panose="020B0604020202020204" pitchFamily="34" charset="0"/>
              </a:rPr>
              <a:t> Model</a:t>
            </a:r>
          </a:p>
          <a:p>
            <a:pPr rtl="0">
              <a:spcBef>
                <a:spcPts val="0"/>
              </a:spcBef>
              <a:spcAft>
                <a:spcPts val="0"/>
              </a:spcAft>
            </a:pPr>
            <a:r>
              <a:rPr lang="en-US" dirty="0">
                <a:solidFill>
                  <a:srgbClr val="000000"/>
                </a:solidFill>
                <a:latin typeface="Arial" panose="020B0604020202020204" pitchFamily="34" charset="0"/>
              </a:rPr>
              <a:t>(graph model) </a:t>
            </a:r>
            <a:endParaRPr lang="en-US" dirty="0"/>
          </a:p>
        </p:txBody>
      </p:sp>
      <p:sp>
        <p:nvSpPr>
          <p:cNvPr id="28" name="TextBox 27">
            <a:extLst>
              <a:ext uri="{FF2B5EF4-FFF2-40B4-BE49-F238E27FC236}">
                <a16:creationId xmlns:a16="http://schemas.microsoft.com/office/drawing/2014/main" id="{46E8EF9F-908F-43B5-9433-32DAE6198FAC}"/>
              </a:ext>
            </a:extLst>
          </p:cNvPr>
          <p:cNvSpPr txBox="1"/>
          <p:nvPr/>
        </p:nvSpPr>
        <p:spPr>
          <a:xfrm>
            <a:off x="4881815" y="6410262"/>
            <a:ext cx="2546351" cy="369332"/>
          </a:xfrm>
          <a:prstGeom prst="rect">
            <a:avLst/>
          </a:prstGeom>
          <a:noFill/>
        </p:spPr>
        <p:txBody>
          <a:bodyPr wrap="square">
            <a:spAutoFit/>
          </a:bodyPr>
          <a:lstStyle/>
          <a:p>
            <a:pPr rtl="0">
              <a:spcBef>
                <a:spcPts val="0"/>
              </a:spcBef>
              <a:spcAft>
                <a:spcPts val="0"/>
              </a:spcAft>
            </a:pPr>
            <a:r>
              <a:rPr lang="fr-FR" dirty="0" err="1">
                <a:solidFill>
                  <a:srgbClr val="000000"/>
                </a:solidFill>
                <a:latin typeface="Arial" panose="020B0604020202020204" pitchFamily="34" charset="0"/>
              </a:rPr>
              <a:t>Generated</a:t>
            </a:r>
            <a:r>
              <a:rPr lang="fr-FR" dirty="0">
                <a:solidFill>
                  <a:srgbClr val="000000"/>
                </a:solidFill>
                <a:latin typeface="Arial" panose="020B0604020202020204" pitchFamily="34" charset="0"/>
              </a:rPr>
              <a:t> csv</a:t>
            </a:r>
            <a:endParaRPr lang="en-US" dirty="0"/>
          </a:p>
        </p:txBody>
      </p:sp>
      <p:sp>
        <p:nvSpPr>
          <p:cNvPr id="21" name="TextBox 20">
            <a:extLst>
              <a:ext uri="{FF2B5EF4-FFF2-40B4-BE49-F238E27FC236}">
                <a16:creationId xmlns:a16="http://schemas.microsoft.com/office/drawing/2014/main" id="{95D2DE10-A813-4378-AA5A-F5D55115B99D}"/>
              </a:ext>
            </a:extLst>
          </p:cNvPr>
          <p:cNvSpPr txBox="1"/>
          <p:nvPr/>
        </p:nvSpPr>
        <p:spPr>
          <a:xfrm>
            <a:off x="7382319" y="486737"/>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2"/>
            </a:pPr>
            <a:r>
              <a:rPr lang="en-US" sz="1600" b="0" i="0" u="none" strike="noStrike" dirty="0">
                <a:solidFill>
                  <a:srgbClr val="C00000"/>
                </a:solidFill>
                <a:effectLst/>
                <a:latin typeface="Arial" panose="020B0604020202020204" pitchFamily="34" charset="0"/>
              </a:rPr>
              <a:t>M2M transformation</a:t>
            </a:r>
            <a:endParaRPr lang="en-US" sz="1600" dirty="0">
              <a:solidFill>
                <a:srgbClr val="C00000"/>
              </a:solidFill>
            </a:endParaRPr>
          </a:p>
        </p:txBody>
      </p:sp>
      <p:sp>
        <p:nvSpPr>
          <p:cNvPr id="22" name="TextBox 21">
            <a:extLst>
              <a:ext uri="{FF2B5EF4-FFF2-40B4-BE49-F238E27FC236}">
                <a16:creationId xmlns:a16="http://schemas.microsoft.com/office/drawing/2014/main" id="{DE9C1062-30A8-46A9-B6F1-E92B6C00C0A9}"/>
              </a:ext>
            </a:extLst>
          </p:cNvPr>
          <p:cNvSpPr txBox="1"/>
          <p:nvPr/>
        </p:nvSpPr>
        <p:spPr>
          <a:xfrm>
            <a:off x="9010204" y="5982964"/>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3"/>
            </a:pPr>
            <a:r>
              <a:rPr lang="en-US" sz="1600" b="0" i="0" u="none" strike="noStrike" dirty="0">
                <a:solidFill>
                  <a:srgbClr val="C00000"/>
                </a:solidFill>
                <a:effectLst/>
                <a:latin typeface="Arial" panose="020B0604020202020204" pitchFamily="34" charset="0"/>
              </a:rPr>
              <a:t>M2T transformation</a:t>
            </a:r>
            <a:endParaRPr lang="en-US" sz="1600" dirty="0">
              <a:solidFill>
                <a:srgbClr val="C00000"/>
              </a:solidFill>
            </a:endParaRPr>
          </a:p>
        </p:txBody>
      </p:sp>
      <p:sp>
        <p:nvSpPr>
          <p:cNvPr id="24" name="TextBox 23">
            <a:extLst>
              <a:ext uri="{FF2B5EF4-FFF2-40B4-BE49-F238E27FC236}">
                <a16:creationId xmlns:a16="http://schemas.microsoft.com/office/drawing/2014/main" id="{33A0D6BD-BBAC-4849-8F6C-AAA54077CB6B}"/>
              </a:ext>
            </a:extLst>
          </p:cNvPr>
          <p:cNvSpPr txBox="1"/>
          <p:nvPr/>
        </p:nvSpPr>
        <p:spPr>
          <a:xfrm>
            <a:off x="2295602" y="6256374"/>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4"/>
            </a:pPr>
            <a:r>
              <a:rPr lang="en-US" sz="1600" b="0" i="0" u="none" strike="noStrike" dirty="0">
                <a:solidFill>
                  <a:srgbClr val="C00000"/>
                </a:solidFill>
                <a:effectLst/>
                <a:latin typeface="Arial" panose="020B0604020202020204" pitchFamily="34" charset="0"/>
              </a:rPr>
              <a:t>Load data</a:t>
            </a:r>
            <a:endParaRPr lang="en-US" sz="1600" dirty="0">
              <a:solidFill>
                <a:srgbClr val="C00000"/>
              </a:solidFill>
            </a:endParaRPr>
          </a:p>
        </p:txBody>
      </p:sp>
    </p:spTree>
    <p:extLst>
      <p:ext uri="{BB962C8B-B14F-4D97-AF65-F5344CB8AC3E}">
        <p14:creationId xmlns:p14="http://schemas.microsoft.com/office/powerpoint/2010/main" val="286306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11266"/>
                                        </p:tgtEl>
                                        <p:attrNameLst>
                                          <p:attrName>style.visibility</p:attrName>
                                        </p:attrNameLst>
                                      </p:cBhvr>
                                      <p:to>
                                        <p:strVal val="visible"/>
                                      </p:to>
                                    </p:set>
                                    <p:animEffect transition="in" filter="fade">
                                      <p:cBhvr>
                                        <p:cTn id="68" dur="5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7" grpId="0"/>
      <p:bldP spid="23" grpId="0" animBg="1"/>
      <p:bldP spid="26" grpId="0"/>
      <p:bldP spid="27" grpId="0"/>
      <p:bldP spid="28" grpId="0"/>
      <p:bldP spid="21"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6126F-B4A0-4820-858C-87297E2E0E03}"/>
              </a:ext>
            </a:extLst>
          </p:cNvPr>
          <p:cNvSpPr>
            <a:spLocks noGrp="1"/>
          </p:cNvSpPr>
          <p:nvPr>
            <p:ph type="sldNum" sz="quarter" idx="12"/>
          </p:nvPr>
        </p:nvSpPr>
        <p:spPr/>
        <p:txBody>
          <a:bodyPr/>
          <a:lstStyle/>
          <a:p>
            <a:fld id="{1B0F1E11-9AFB-4D01-B7E6-FD33B3440EEB}" type="slidenum">
              <a:rPr lang="en-US" smtClean="0"/>
              <a:t>12</a:t>
            </a:fld>
            <a:endParaRPr lang="en-US"/>
          </a:p>
        </p:txBody>
      </p:sp>
      <p:sp>
        <p:nvSpPr>
          <p:cNvPr id="5" name="Rectangle 4" descr="Arrow Circle">
            <a:extLst>
              <a:ext uri="{FF2B5EF4-FFF2-40B4-BE49-F238E27FC236}">
                <a16:creationId xmlns:a16="http://schemas.microsoft.com/office/drawing/2014/main" id="{90C5C48E-81E3-459A-87F0-D2E283F7202E}"/>
              </a:ext>
            </a:extLst>
          </p:cNvPr>
          <p:cNvSpPr/>
          <p:nvPr/>
        </p:nvSpPr>
        <p:spPr>
          <a:xfrm>
            <a:off x="185746" y="158252"/>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34DAD936-9F2C-4EE8-9F5B-9EAA62B8CB22}"/>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latin typeface="+mn-lt"/>
              </a:rPr>
              <a:t>Details &amp; </a:t>
            </a:r>
            <a:r>
              <a:rPr lang="fr-FR" sz="3200" b="1" dirty="0" err="1">
                <a:latin typeface="+mn-lt"/>
              </a:rPr>
              <a:t>Implementation</a:t>
            </a:r>
            <a:endParaRPr lang="en-US" sz="3200" b="1" dirty="0">
              <a:latin typeface="+mn-lt"/>
            </a:endParaRPr>
          </a:p>
        </p:txBody>
      </p:sp>
      <p:sp>
        <p:nvSpPr>
          <p:cNvPr id="8" name="Title 1">
            <a:extLst>
              <a:ext uri="{FF2B5EF4-FFF2-40B4-BE49-F238E27FC236}">
                <a16:creationId xmlns:a16="http://schemas.microsoft.com/office/drawing/2014/main" id="{9D11A7C7-1B2D-4E9C-BE4B-0F196902E528}"/>
              </a:ext>
            </a:extLst>
          </p:cNvPr>
          <p:cNvSpPr txBox="1">
            <a:spLocks/>
          </p:cNvSpPr>
          <p:nvPr/>
        </p:nvSpPr>
        <p:spPr>
          <a:xfrm>
            <a:off x="1761246" y="1029370"/>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2400" b="1" dirty="0">
                <a:solidFill>
                  <a:srgbClr val="C00000"/>
                </a:solidFill>
                <a:latin typeface="+mn-lt"/>
              </a:rPr>
              <a:t>Model </a:t>
            </a:r>
            <a:r>
              <a:rPr lang="fr-FR" sz="2400" b="1" dirty="0" err="1">
                <a:solidFill>
                  <a:srgbClr val="C00000"/>
                </a:solidFill>
                <a:latin typeface="+mn-lt"/>
              </a:rPr>
              <a:t>Understanding</a:t>
            </a:r>
            <a:r>
              <a:rPr lang="fr-FR" sz="2400" b="1" dirty="0">
                <a:solidFill>
                  <a:srgbClr val="C00000"/>
                </a:solidFill>
                <a:latin typeface="+mn-lt"/>
              </a:rPr>
              <a:t> </a:t>
            </a:r>
            <a:endParaRPr lang="en-US" sz="2400" b="1" dirty="0">
              <a:solidFill>
                <a:srgbClr val="C00000"/>
              </a:solidFill>
              <a:latin typeface="+mn-lt"/>
            </a:endParaRPr>
          </a:p>
        </p:txBody>
      </p:sp>
      <p:pic>
        <p:nvPicPr>
          <p:cNvPr id="17" name="Picture 2" descr="MoDisco: A model-driven reverse engineering framework in Eclipse / EMF">
            <a:extLst>
              <a:ext uri="{FF2B5EF4-FFF2-40B4-BE49-F238E27FC236}">
                <a16:creationId xmlns:a16="http://schemas.microsoft.com/office/drawing/2014/main" id="{DA88D578-0991-41BD-847C-E1A5E32A8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876" y="240694"/>
            <a:ext cx="1008924" cy="10494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EC86964-690C-4753-87A3-289AF739F033}"/>
              </a:ext>
            </a:extLst>
          </p:cNvPr>
          <p:cNvPicPr>
            <a:picLocks noChangeAspect="1"/>
          </p:cNvPicPr>
          <p:nvPr/>
        </p:nvPicPr>
        <p:blipFill>
          <a:blip r:embed="rId6"/>
          <a:stretch>
            <a:fillRect/>
          </a:stretch>
        </p:blipFill>
        <p:spPr>
          <a:xfrm>
            <a:off x="3236946" y="2199780"/>
            <a:ext cx="7215594" cy="4137853"/>
          </a:xfrm>
          <a:prstGeom prst="rect">
            <a:avLst/>
          </a:prstGeom>
          <a:ln>
            <a:solidFill>
              <a:schemeClr val="accent1"/>
            </a:solidFill>
          </a:ln>
        </p:spPr>
      </p:pic>
      <p:pic>
        <p:nvPicPr>
          <p:cNvPr id="29" name="Picture 2" descr="Vector Files Icon, Documents Icon, Files Icon, Papers Icon PNG and Vector  with Transparent Background for Free Download">
            <a:extLst>
              <a:ext uri="{FF2B5EF4-FFF2-40B4-BE49-F238E27FC236}">
                <a16:creationId xmlns:a16="http://schemas.microsoft.com/office/drawing/2014/main" id="{451EAF2C-15AB-488A-84EB-10976381A7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8075" y="3655185"/>
            <a:ext cx="1326264" cy="1326264"/>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29">
            <a:extLst>
              <a:ext uri="{FF2B5EF4-FFF2-40B4-BE49-F238E27FC236}">
                <a16:creationId xmlns:a16="http://schemas.microsoft.com/office/drawing/2014/main" id="{F09E69E5-6791-4595-B817-AD6341DAD6C4}"/>
              </a:ext>
            </a:extLst>
          </p:cNvPr>
          <p:cNvCxnSpPr>
            <a:cxnSpLocks/>
          </p:cNvCxnSpPr>
          <p:nvPr/>
        </p:nvCxnSpPr>
        <p:spPr>
          <a:xfrm>
            <a:off x="1752600" y="4373060"/>
            <a:ext cx="1484346" cy="7027"/>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3349708B-0F6A-4FB6-9491-3DBCD2BB355B}"/>
              </a:ext>
            </a:extLst>
          </p:cNvPr>
          <p:cNvSpPr txBox="1">
            <a:spLocks/>
          </p:cNvSpPr>
          <p:nvPr/>
        </p:nvSpPr>
        <p:spPr>
          <a:xfrm>
            <a:off x="1873640" y="4492997"/>
            <a:ext cx="2805530" cy="3267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1400" b="1" dirty="0" err="1">
                <a:latin typeface="+mn-lt"/>
              </a:rPr>
              <a:t>Conforms</a:t>
            </a:r>
            <a:r>
              <a:rPr lang="fr-FR" sz="1400" b="1" dirty="0">
                <a:latin typeface="+mn-lt"/>
              </a:rPr>
              <a:t> to </a:t>
            </a:r>
            <a:endParaRPr lang="en-US" sz="1400" b="1" dirty="0">
              <a:latin typeface="+mn-lt"/>
            </a:endParaRPr>
          </a:p>
        </p:txBody>
      </p:sp>
      <p:sp>
        <p:nvSpPr>
          <p:cNvPr id="32" name="Title 1">
            <a:extLst>
              <a:ext uri="{FF2B5EF4-FFF2-40B4-BE49-F238E27FC236}">
                <a16:creationId xmlns:a16="http://schemas.microsoft.com/office/drawing/2014/main" id="{7DB00501-3494-4D79-BA2C-41B03628C080}"/>
              </a:ext>
            </a:extLst>
          </p:cNvPr>
          <p:cNvSpPr txBox="1">
            <a:spLocks/>
          </p:cNvSpPr>
          <p:nvPr/>
        </p:nvSpPr>
        <p:spPr>
          <a:xfrm>
            <a:off x="-414037" y="4568905"/>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err="1">
                <a:latin typeface="+mn-lt"/>
              </a:rPr>
              <a:t>Discovered</a:t>
            </a:r>
            <a:r>
              <a:rPr lang="fr-FR" sz="1800" b="1" dirty="0">
                <a:latin typeface="+mn-lt"/>
              </a:rPr>
              <a:t> </a:t>
            </a:r>
            <a:r>
              <a:rPr lang="fr-FR" sz="1800" b="1" dirty="0" err="1">
                <a:latin typeface="+mn-lt"/>
              </a:rPr>
              <a:t>project</a:t>
            </a:r>
            <a:r>
              <a:rPr lang="fr-FR" sz="1800" b="1" dirty="0">
                <a:latin typeface="+mn-lt"/>
              </a:rPr>
              <a:t> </a:t>
            </a:r>
            <a:endParaRPr lang="en-US" sz="1800" b="1" dirty="0">
              <a:latin typeface="+mn-lt"/>
            </a:endParaRPr>
          </a:p>
        </p:txBody>
      </p:sp>
      <p:sp>
        <p:nvSpPr>
          <p:cNvPr id="33" name="Title 1">
            <a:extLst>
              <a:ext uri="{FF2B5EF4-FFF2-40B4-BE49-F238E27FC236}">
                <a16:creationId xmlns:a16="http://schemas.microsoft.com/office/drawing/2014/main" id="{6F5AA25D-ACEB-4454-8DBB-9A7816422D06}"/>
              </a:ext>
            </a:extLst>
          </p:cNvPr>
          <p:cNvSpPr txBox="1">
            <a:spLocks/>
          </p:cNvSpPr>
          <p:nvPr/>
        </p:nvSpPr>
        <p:spPr>
          <a:xfrm>
            <a:off x="6844743" y="5265730"/>
            <a:ext cx="3897980" cy="2054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ctr">
              <a:lnSpc>
                <a:spcPct val="100000"/>
              </a:lnSpc>
              <a:buFont typeface="Wingdings" panose="05000000000000000000" pitchFamily="2" charset="2"/>
              <a:buChar char="Ø"/>
            </a:pPr>
            <a:r>
              <a:rPr lang="fr-FR" sz="3200" b="1" dirty="0">
                <a:solidFill>
                  <a:srgbClr val="C00000"/>
                </a:solidFill>
                <a:latin typeface="+mn-lt"/>
              </a:rPr>
              <a:t>Not </a:t>
            </a:r>
            <a:r>
              <a:rPr lang="fr-FR" sz="3200" b="1" dirty="0" err="1">
                <a:solidFill>
                  <a:srgbClr val="C00000"/>
                </a:solidFill>
                <a:latin typeface="+mn-lt"/>
              </a:rPr>
              <a:t>suitable</a:t>
            </a:r>
            <a:r>
              <a:rPr lang="fr-FR" sz="3200" b="1" dirty="0">
                <a:solidFill>
                  <a:srgbClr val="C00000"/>
                </a:solidFill>
                <a:latin typeface="+mn-lt"/>
              </a:rPr>
              <a:t> for  </a:t>
            </a:r>
            <a:r>
              <a:rPr lang="fr-FR" sz="3200" b="1" dirty="0" err="1">
                <a:solidFill>
                  <a:srgbClr val="C00000"/>
                </a:solidFill>
                <a:latin typeface="+mn-lt"/>
              </a:rPr>
              <a:t>our</a:t>
            </a:r>
            <a:r>
              <a:rPr lang="fr-FR" sz="3200" b="1" dirty="0">
                <a:solidFill>
                  <a:srgbClr val="C00000"/>
                </a:solidFill>
                <a:latin typeface="+mn-lt"/>
              </a:rPr>
              <a:t> Scenario.</a:t>
            </a:r>
          </a:p>
        </p:txBody>
      </p:sp>
    </p:spTree>
    <p:extLst>
      <p:ext uri="{BB962C8B-B14F-4D97-AF65-F5344CB8AC3E}">
        <p14:creationId xmlns:p14="http://schemas.microsoft.com/office/powerpoint/2010/main" val="1300535898"/>
      </p:ext>
    </p:extLst>
  </p:cSld>
  <p:clrMapOvr>
    <a:masterClrMapping/>
  </p:clrMapOvr>
  <mc:AlternateContent xmlns:mc="http://schemas.openxmlformats.org/markup-compatibility/2006" xmlns:p14="http://schemas.microsoft.com/office/powerpoint/2010/main">
    <mc:Choice Requires="p14">
      <p:transition spd="slow" p14:dur="2000" advTm="15000"/>
    </mc:Choice>
    <mc:Fallback xmlns="">
      <p:transition spd="slow" advTm="15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6229A60-79AE-4772-9E0C-E7F277143F8A}"/>
              </a:ext>
            </a:extLst>
          </p:cNvPr>
          <p:cNvSpPr>
            <a:spLocks noGrp="1"/>
          </p:cNvSpPr>
          <p:nvPr>
            <p:ph type="sldNum" sz="quarter" idx="12"/>
          </p:nvPr>
        </p:nvSpPr>
        <p:spPr/>
        <p:txBody>
          <a:bodyPr/>
          <a:lstStyle/>
          <a:p>
            <a:fld id="{1B0F1E11-9AFB-4D01-B7E6-FD33B3440EEB}" type="slidenum">
              <a:rPr lang="en-US" smtClean="0"/>
              <a:t>13</a:t>
            </a:fld>
            <a:endParaRPr lang="en-US"/>
          </a:p>
        </p:txBody>
      </p:sp>
      <p:pic>
        <p:nvPicPr>
          <p:cNvPr id="5" name="Picture 4" descr="Mini Html Project Code, HD Png Download , Transparent Png Image - PNGitem">
            <a:extLst>
              <a:ext uri="{FF2B5EF4-FFF2-40B4-BE49-F238E27FC236}">
                <a16:creationId xmlns:a16="http://schemas.microsoft.com/office/drawing/2014/main" id="{18514FFC-AAF7-46F5-B1F5-6FF25402D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470" y="2699666"/>
            <a:ext cx="2418734" cy="18365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2F8385F-AB43-4E56-A55E-284408B4681F}"/>
              </a:ext>
            </a:extLst>
          </p:cNvPr>
          <p:cNvPicPr>
            <a:picLocks noChangeAspect="1"/>
          </p:cNvPicPr>
          <p:nvPr/>
        </p:nvPicPr>
        <p:blipFill>
          <a:blip r:embed="rId4"/>
          <a:stretch>
            <a:fillRect/>
          </a:stretch>
        </p:blipFill>
        <p:spPr>
          <a:xfrm>
            <a:off x="3958790" y="275463"/>
            <a:ext cx="3134772" cy="1850268"/>
          </a:xfrm>
          <a:prstGeom prst="rect">
            <a:avLst/>
          </a:prstGeom>
          <a:ln>
            <a:solidFill>
              <a:schemeClr val="tx1"/>
            </a:solidFill>
          </a:ln>
        </p:spPr>
      </p:pic>
      <p:sp>
        <p:nvSpPr>
          <p:cNvPr id="7" name="TextBox 6">
            <a:extLst>
              <a:ext uri="{FF2B5EF4-FFF2-40B4-BE49-F238E27FC236}">
                <a16:creationId xmlns:a16="http://schemas.microsoft.com/office/drawing/2014/main" id="{621E71FC-266A-4326-AAB0-D9FAD11E26BE}"/>
              </a:ext>
            </a:extLst>
          </p:cNvPr>
          <p:cNvSpPr txBox="1"/>
          <p:nvPr/>
        </p:nvSpPr>
        <p:spPr>
          <a:xfrm>
            <a:off x="503979" y="4579301"/>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a:pPr>
            <a:r>
              <a:rPr lang="en-US" sz="1600" b="0" i="0" u="none" strike="noStrike" dirty="0">
                <a:solidFill>
                  <a:srgbClr val="C00000"/>
                </a:solidFill>
                <a:effectLst/>
                <a:latin typeface="Arial" panose="020B0604020202020204" pitchFamily="34" charset="0"/>
              </a:rPr>
              <a:t>Model understanding</a:t>
            </a:r>
            <a:endParaRPr lang="en-US" sz="1600" dirty="0">
              <a:solidFill>
                <a:srgbClr val="C00000"/>
              </a:solidFill>
            </a:endParaRPr>
          </a:p>
        </p:txBody>
      </p:sp>
      <p:pic>
        <p:nvPicPr>
          <p:cNvPr id="9" name="Picture 13">
            <a:extLst>
              <a:ext uri="{FF2B5EF4-FFF2-40B4-BE49-F238E27FC236}">
                <a16:creationId xmlns:a16="http://schemas.microsoft.com/office/drawing/2014/main" id="{BB888300-469C-48D8-9C35-63DE651D78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837" y="933646"/>
            <a:ext cx="1052562" cy="10948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4">
            <a:extLst>
              <a:ext uri="{FF2B5EF4-FFF2-40B4-BE49-F238E27FC236}">
                <a16:creationId xmlns:a16="http://schemas.microsoft.com/office/drawing/2014/main" id="{480FC987-C766-444B-AC10-C05546DFDF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1524837" y="1625316"/>
            <a:ext cx="504636" cy="50463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E0D7126-C450-4627-9B00-B3BAB12B7288}"/>
              </a:ext>
            </a:extLst>
          </p:cNvPr>
          <p:cNvSpPr txBox="1"/>
          <p:nvPr/>
        </p:nvSpPr>
        <p:spPr>
          <a:xfrm>
            <a:off x="419088" y="748980"/>
            <a:ext cx="1632030"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Discoverers </a:t>
            </a:r>
            <a:endParaRPr lang="en-US" b="0" dirty="0">
              <a:effectLst/>
            </a:endParaRPr>
          </a:p>
        </p:txBody>
      </p:sp>
      <p:pic>
        <p:nvPicPr>
          <p:cNvPr id="12" name="Picture 2" descr="The Atlas Transformation Language Atlas Transformation Language (ATL ATL)  project">
            <a:extLst>
              <a:ext uri="{FF2B5EF4-FFF2-40B4-BE49-F238E27FC236}">
                <a16:creationId xmlns:a16="http://schemas.microsoft.com/office/drawing/2014/main" id="{4B06EB4D-A122-4661-9733-64111D3EF2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47374" y="941045"/>
            <a:ext cx="1326452" cy="8826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405958A7-7E58-4142-9787-1A161B56C31D}"/>
              </a:ext>
            </a:extLst>
          </p:cNvPr>
          <p:cNvPicPr>
            <a:picLocks noChangeAspect="1"/>
          </p:cNvPicPr>
          <p:nvPr/>
        </p:nvPicPr>
        <p:blipFill>
          <a:blip r:embed="rId8"/>
          <a:stretch>
            <a:fillRect/>
          </a:stretch>
        </p:blipFill>
        <p:spPr>
          <a:xfrm>
            <a:off x="8655495" y="1971760"/>
            <a:ext cx="2901060" cy="1880446"/>
          </a:xfrm>
          <a:prstGeom prst="rect">
            <a:avLst/>
          </a:prstGeom>
          <a:ln>
            <a:solidFill>
              <a:schemeClr val="tx1"/>
            </a:solidFill>
          </a:ln>
        </p:spPr>
      </p:pic>
      <p:pic>
        <p:nvPicPr>
          <p:cNvPr id="16" name="Picture 2" descr="Code Generation (EGL) - Epsilon">
            <a:extLst>
              <a:ext uri="{FF2B5EF4-FFF2-40B4-BE49-F238E27FC236}">
                <a16:creationId xmlns:a16="http://schemas.microsoft.com/office/drawing/2014/main" id="{32027867-2EA4-4559-A102-8C4BED6BDB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09381" y="4905745"/>
            <a:ext cx="691626" cy="691626"/>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14489E46-E258-4331-996B-1C0CF9596F1C}"/>
              </a:ext>
            </a:extLst>
          </p:cNvPr>
          <p:cNvSpPr txBox="1">
            <a:spLocks/>
          </p:cNvSpPr>
          <p:nvPr/>
        </p:nvSpPr>
        <p:spPr>
          <a:xfrm>
            <a:off x="8839582" y="5668482"/>
            <a:ext cx="2231224" cy="28149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solidFill>
                  <a:schemeClr val="accent1">
                    <a:lumMod val="75000"/>
                  </a:schemeClr>
                </a:solidFill>
                <a:latin typeface="+mn-lt"/>
              </a:rPr>
              <a:t>EGL</a:t>
            </a:r>
            <a:endParaRPr lang="en-US" sz="1800" b="1" dirty="0">
              <a:solidFill>
                <a:schemeClr val="accent1">
                  <a:lumMod val="75000"/>
                </a:schemeClr>
              </a:solidFill>
              <a:latin typeface="+mn-lt"/>
            </a:endParaRPr>
          </a:p>
        </p:txBody>
      </p:sp>
      <p:pic>
        <p:nvPicPr>
          <p:cNvPr id="19" name="Picture 18">
            <a:extLst>
              <a:ext uri="{FF2B5EF4-FFF2-40B4-BE49-F238E27FC236}">
                <a16:creationId xmlns:a16="http://schemas.microsoft.com/office/drawing/2014/main" id="{22809376-7B7C-463E-A4C0-9ED94D9C35F9}"/>
              </a:ext>
            </a:extLst>
          </p:cNvPr>
          <p:cNvPicPr>
            <a:picLocks noChangeAspect="1"/>
          </p:cNvPicPr>
          <p:nvPr/>
        </p:nvPicPr>
        <p:blipFill>
          <a:blip r:embed="rId10"/>
          <a:stretch>
            <a:fillRect/>
          </a:stretch>
        </p:blipFill>
        <p:spPr>
          <a:xfrm>
            <a:off x="5638692" y="4286031"/>
            <a:ext cx="2909740" cy="2435444"/>
          </a:xfrm>
          <a:prstGeom prst="rect">
            <a:avLst/>
          </a:prstGeom>
          <a:ln>
            <a:solidFill>
              <a:schemeClr val="tx1"/>
            </a:solidFill>
          </a:ln>
        </p:spPr>
      </p:pic>
      <p:pic>
        <p:nvPicPr>
          <p:cNvPr id="11266" name="Picture 2" descr="GDELT Extract Available In PyTorch Geometric – The GDELT Project">
            <a:extLst>
              <a:ext uri="{FF2B5EF4-FFF2-40B4-BE49-F238E27FC236}">
                <a16:creationId xmlns:a16="http://schemas.microsoft.com/office/drawing/2014/main" id="{68808C66-1316-4AF5-961B-2993F6EFEE3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9473" y="5232684"/>
            <a:ext cx="2490894" cy="960032"/>
          </a:xfrm>
          <a:prstGeom prst="rect">
            <a:avLst/>
          </a:prstGeom>
          <a:noFill/>
          <a:extLst>
            <a:ext uri="{909E8E84-426E-40DD-AFC4-6F175D3DCCD1}">
              <a14:hiddenFill xmlns:a14="http://schemas.microsoft.com/office/drawing/2010/main">
                <a:solidFill>
                  <a:srgbClr val="FFFFFF"/>
                </a:solidFill>
              </a14:hiddenFill>
            </a:ext>
          </a:extLst>
        </p:spPr>
      </p:pic>
      <p:sp>
        <p:nvSpPr>
          <p:cNvPr id="23" name="Freeform: Shape 22">
            <a:extLst>
              <a:ext uri="{FF2B5EF4-FFF2-40B4-BE49-F238E27FC236}">
                <a16:creationId xmlns:a16="http://schemas.microsoft.com/office/drawing/2014/main" id="{BCE0493B-49C9-4AB6-A650-D4C40DE6EF40}"/>
              </a:ext>
            </a:extLst>
          </p:cNvPr>
          <p:cNvSpPr/>
          <p:nvPr/>
        </p:nvSpPr>
        <p:spPr>
          <a:xfrm>
            <a:off x="1498862" y="1078463"/>
            <a:ext cx="7892534" cy="4898131"/>
          </a:xfrm>
          <a:custGeom>
            <a:avLst/>
            <a:gdLst>
              <a:gd name="connsiteX0" fmla="*/ 0 w 7892534"/>
              <a:gd name="connsiteY0" fmla="*/ 1589323 h 4898131"/>
              <a:gd name="connsiteX1" fmla="*/ 2328420 w 7892534"/>
              <a:gd name="connsiteY1" fmla="*/ 81034 h 4898131"/>
              <a:gd name="connsiteX2" fmla="*/ 6947554 w 7892534"/>
              <a:gd name="connsiteY2" fmla="*/ 401545 h 4898131"/>
              <a:gd name="connsiteX3" fmla="*/ 7880808 w 7892534"/>
              <a:gd name="connsiteY3" fmla="*/ 2070090 h 4898131"/>
              <a:gd name="connsiteX4" fmla="*/ 6664750 w 7892534"/>
              <a:gd name="connsiteY4" fmla="*/ 4266535 h 4898131"/>
              <a:gd name="connsiteX5" fmla="*/ 1791093 w 7892534"/>
              <a:gd name="connsiteY5" fmla="*/ 4794436 h 4898131"/>
              <a:gd name="connsiteX6" fmla="*/ 1197204 w 7892534"/>
              <a:gd name="connsiteY6" fmla="*/ 4813290 h 4898131"/>
              <a:gd name="connsiteX7" fmla="*/ 1244338 w 7892534"/>
              <a:gd name="connsiteY7" fmla="*/ 4898131 h 4898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92534" h="4898131">
                <a:moveTo>
                  <a:pt x="0" y="1589323"/>
                </a:moveTo>
                <a:cubicBezTo>
                  <a:pt x="585247" y="934160"/>
                  <a:pt x="1170494" y="278997"/>
                  <a:pt x="2328420" y="81034"/>
                </a:cubicBezTo>
                <a:cubicBezTo>
                  <a:pt x="3486346" y="-116929"/>
                  <a:pt x="6022156" y="70036"/>
                  <a:pt x="6947554" y="401545"/>
                </a:cubicBezTo>
                <a:cubicBezTo>
                  <a:pt x="7872952" y="733054"/>
                  <a:pt x="7927942" y="1425925"/>
                  <a:pt x="7880808" y="2070090"/>
                </a:cubicBezTo>
                <a:cubicBezTo>
                  <a:pt x="7833674" y="2714255"/>
                  <a:pt x="7679702" y="3812477"/>
                  <a:pt x="6664750" y="4266535"/>
                </a:cubicBezTo>
                <a:cubicBezTo>
                  <a:pt x="5649798" y="4720593"/>
                  <a:pt x="2702351" y="4703310"/>
                  <a:pt x="1791093" y="4794436"/>
                </a:cubicBezTo>
                <a:cubicBezTo>
                  <a:pt x="879835" y="4885562"/>
                  <a:pt x="1288330" y="4796008"/>
                  <a:pt x="1197204" y="4813290"/>
                </a:cubicBezTo>
                <a:cubicBezTo>
                  <a:pt x="1106078" y="4830572"/>
                  <a:pt x="1175208" y="4864351"/>
                  <a:pt x="1244338" y="489813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descr="Head with Gears">
            <a:extLst>
              <a:ext uri="{FF2B5EF4-FFF2-40B4-BE49-F238E27FC236}">
                <a16:creationId xmlns:a16="http://schemas.microsoft.com/office/drawing/2014/main" id="{7208B00B-7B5C-4E01-8B9B-CF2120A08DD9}"/>
              </a:ext>
            </a:extLst>
          </p:cNvPr>
          <p:cNvSpPr/>
          <p:nvPr/>
        </p:nvSpPr>
        <p:spPr>
          <a:xfrm>
            <a:off x="154904" y="59635"/>
            <a:ext cx="810000" cy="810000"/>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6" name="TextBox 25">
            <a:extLst>
              <a:ext uri="{FF2B5EF4-FFF2-40B4-BE49-F238E27FC236}">
                <a16:creationId xmlns:a16="http://schemas.microsoft.com/office/drawing/2014/main" id="{E36D215C-E239-446F-AE2D-5106A8E34B94}"/>
              </a:ext>
            </a:extLst>
          </p:cNvPr>
          <p:cNvSpPr txBox="1"/>
          <p:nvPr/>
        </p:nvSpPr>
        <p:spPr>
          <a:xfrm>
            <a:off x="4881815" y="2078483"/>
            <a:ext cx="2546351" cy="369332"/>
          </a:xfrm>
          <a:prstGeom prst="rect">
            <a:avLst/>
          </a:prstGeom>
          <a:noFill/>
        </p:spPr>
        <p:txBody>
          <a:bodyPr wrap="square">
            <a:spAutoFit/>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KDM results</a:t>
            </a:r>
            <a:endParaRPr lang="en-US" dirty="0"/>
          </a:p>
        </p:txBody>
      </p:sp>
      <p:sp>
        <p:nvSpPr>
          <p:cNvPr id="27" name="TextBox 26">
            <a:extLst>
              <a:ext uri="{FF2B5EF4-FFF2-40B4-BE49-F238E27FC236}">
                <a16:creationId xmlns:a16="http://schemas.microsoft.com/office/drawing/2014/main" id="{AE073913-F5E4-42AE-8821-FF0A4A8A9FBE}"/>
              </a:ext>
            </a:extLst>
          </p:cNvPr>
          <p:cNvSpPr txBox="1"/>
          <p:nvPr/>
        </p:nvSpPr>
        <p:spPr>
          <a:xfrm>
            <a:off x="9433407" y="3932970"/>
            <a:ext cx="2546351" cy="646331"/>
          </a:xfrm>
          <a:prstGeom prst="rect">
            <a:avLst/>
          </a:prstGeom>
          <a:noFill/>
        </p:spPr>
        <p:txBody>
          <a:bodyPr wrap="square">
            <a:spAutoFit/>
          </a:bodyPr>
          <a:lstStyle/>
          <a:p>
            <a:pPr rtl="0">
              <a:spcBef>
                <a:spcPts val="0"/>
              </a:spcBef>
              <a:spcAft>
                <a:spcPts val="0"/>
              </a:spcAft>
            </a:pPr>
            <a:r>
              <a:rPr lang="fr-FR" dirty="0" err="1">
                <a:solidFill>
                  <a:srgbClr val="000000"/>
                </a:solidFill>
                <a:latin typeface="Arial" panose="020B0604020202020204" pitchFamily="34" charset="0"/>
              </a:rPr>
              <a:t>Refined</a:t>
            </a:r>
            <a:r>
              <a:rPr lang="fr-FR" dirty="0">
                <a:solidFill>
                  <a:srgbClr val="000000"/>
                </a:solidFill>
                <a:latin typeface="Arial" panose="020B0604020202020204" pitchFamily="34" charset="0"/>
              </a:rPr>
              <a:t> Model</a:t>
            </a:r>
          </a:p>
          <a:p>
            <a:pPr rtl="0">
              <a:spcBef>
                <a:spcPts val="0"/>
              </a:spcBef>
              <a:spcAft>
                <a:spcPts val="0"/>
              </a:spcAft>
            </a:pPr>
            <a:r>
              <a:rPr lang="en-US" dirty="0">
                <a:solidFill>
                  <a:srgbClr val="000000"/>
                </a:solidFill>
                <a:latin typeface="Arial" panose="020B0604020202020204" pitchFamily="34" charset="0"/>
              </a:rPr>
              <a:t>(graph model) </a:t>
            </a:r>
            <a:endParaRPr lang="en-US" dirty="0"/>
          </a:p>
        </p:txBody>
      </p:sp>
      <p:sp>
        <p:nvSpPr>
          <p:cNvPr id="28" name="TextBox 27">
            <a:extLst>
              <a:ext uri="{FF2B5EF4-FFF2-40B4-BE49-F238E27FC236}">
                <a16:creationId xmlns:a16="http://schemas.microsoft.com/office/drawing/2014/main" id="{46E8EF9F-908F-43B5-9433-32DAE6198FAC}"/>
              </a:ext>
            </a:extLst>
          </p:cNvPr>
          <p:cNvSpPr txBox="1"/>
          <p:nvPr/>
        </p:nvSpPr>
        <p:spPr>
          <a:xfrm>
            <a:off x="4881815" y="6410262"/>
            <a:ext cx="2546351" cy="369332"/>
          </a:xfrm>
          <a:prstGeom prst="rect">
            <a:avLst/>
          </a:prstGeom>
          <a:noFill/>
        </p:spPr>
        <p:txBody>
          <a:bodyPr wrap="square">
            <a:spAutoFit/>
          </a:bodyPr>
          <a:lstStyle/>
          <a:p>
            <a:pPr rtl="0">
              <a:spcBef>
                <a:spcPts val="0"/>
              </a:spcBef>
              <a:spcAft>
                <a:spcPts val="0"/>
              </a:spcAft>
            </a:pPr>
            <a:r>
              <a:rPr lang="fr-FR" dirty="0" err="1">
                <a:solidFill>
                  <a:srgbClr val="000000"/>
                </a:solidFill>
                <a:latin typeface="Arial" panose="020B0604020202020204" pitchFamily="34" charset="0"/>
              </a:rPr>
              <a:t>Generated</a:t>
            </a:r>
            <a:r>
              <a:rPr lang="fr-FR" dirty="0">
                <a:solidFill>
                  <a:srgbClr val="000000"/>
                </a:solidFill>
                <a:latin typeface="Arial" panose="020B0604020202020204" pitchFamily="34" charset="0"/>
              </a:rPr>
              <a:t> csv</a:t>
            </a:r>
            <a:endParaRPr lang="en-US" dirty="0"/>
          </a:p>
        </p:txBody>
      </p:sp>
      <p:cxnSp>
        <p:nvCxnSpPr>
          <p:cNvPr id="29" name="Straight Arrow Connector 28">
            <a:extLst>
              <a:ext uri="{FF2B5EF4-FFF2-40B4-BE49-F238E27FC236}">
                <a16:creationId xmlns:a16="http://schemas.microsoft.com/office/drawing/2014/main" id="{591824C5-28E5-4A70-98C5-60EDE8E13A3D}"/>
              </a:ext>
            </a:extLst>
          </p:cNvPr>
          <p:cNvCxnSpPr/>
          <p:nvPr/>
        </p:nvCxnSpPr>
        <p:spPr>
          <a:xfrm>
            <a:off x="2846895" y="5033913"/>
            <a:ext cx="1970202"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5D2DE10-A813-4378-AA5A-F5D55115B99D}"/>
              </a:ext>
            </a:extLst>
          </p:cNvPr>
          <p:cNvSpPr txBox="1"/>
          <p:nvPr/>
        </p:nvSpPr>
        <p:spPr>
          <a:xfrm>
            <a:off x="7382319" y="486737"/>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2"/>
            </a:pPr>
            <a:r>
              <a:rPr lang="en-US" sz="1600" b="0" i="0" u="none" strike="noStrike" dirty="0">
                <a:solidFill>
                  <a:srgbClr val="C00000"/>
                </a:solidFill>
                <a:effectLst/>
                <a:latin typeface="Arial" panose="020B0604020202020204" pitchFamily="34" charset="0"/>
              </a:rPr>
              <a:t>M2M transformation</a:t>
            </a:r>
            <a:endParaRPr lang="en-US" sz="1600" dirty="0">
              <a:solidFill>
                <a:srgbClr val="C00000"/>
              </a:solidFill>
            </a:endParaRPr>
          </a:p>
        </p:txBody>
      </p:sp>
      <p:sp>
        <p:nvSpPr>
          <p:cNvPr id="22" name="TextBox 21">
            <a:extLst>
              <a:ext uri="{FF2B5EF4-FFF2-40B4-BE49-F238E27FC236}">
                <a16:creationId xmlns:a16="http://schemas.microsoft.com/office/drawing/2014/main" id="{DE9C1062-30A8-46A9-B6F1-E92B6C00C0A9}"/>
              </a:ext>
            </a:extLst>
          </p:cNvPr>
          <p:cNvSpPr txBox="1"/>
          <p:nvPr/>
        </p:nvSpPr>
        <p:spPr>
          <a:xfrm>
            <a:off x="9010204" y="5982964"/>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3"/>
            </a:pPr>
            <a:r>
              <a:rPr lang="en-US" sz="1600" b="0" i="0" u="none" strike="noStrike" dirty="0">
                <a:solidFill>
                  <a:srgbClr val="C00000"/>
                </a:solidFill>
                <a:effectLst/>
                <a:latin typeface="Arial" panose="020B0604020202020204" pitchFamily="34" charset="0"/>
              </a:rPr>
              <a:t>M2T transformation</a:t>
            </a:r>
            <a:endParaRPr lang="en-US" sz="1600" dirty="0">
              <a:solidFill>
                <a:srgbClr val="C00000"/>
              </a:solidFill>
            </a:endParaRPr>
          </a:p>
        </p:txBody>
      </p:sp>
      <p:sp>
        <p:nvSpPr>
          <p:cNvPr id="24" name="TextBox 23">
            <a:extLst>
              <a:ext uri="{FF2B5EF4-FFF2-40B4-BE49-F238E27FC236}">
                <a16:creationId xmlns:a16="http://schemas.microsoft.com/office/drawing/2014/main" id="{33A0D6BD-BBAC-4849-8F6C-AAA54077CB6B}"/>
              </a:ext>
            </a:extLst>
          </p:cNvPr>
          <p:cNvSpPr txBox="1"/>
          <p:nvPr/>
        </p:nvSpPr>
        <p:spPr>
          <a:xfrm>
            <a:off x="2295602" y="6256374"/>
            <a:ext cx="2546351" cy="338554"/>
          </a:xfrm>
          <a:prstGeom prst="rect">
            <a:avLst/>
          </a:prstGeom>
          <a:noFill/>
        </p:spPr>
        <p:txBody>
          <a:bodyPr wrap="square">
            <a:spAutoFit/>
          </a:bodyPr>
          <a:lstStyle/>
          <a:p>
            <a:pPr marL="342900" indent="-342900" rtl="0">
              <a:spcBef>
                <a:spcPts val="0"/>
              </a:spcBef>
              <a:spcAft>
                <a:spcPts val="0"/>
              </a:spcAft>
              <a:buFont typeface="+mj-lt"/>
              <a:buAutoNum type="arabicPeriod" startAt="4"/>
            </a:pPr>
            <a:r>
              <a:rPr lang="en-US" sz="1600" b="0" i="0" u="none" strike="noStrike" dirty="0">
                <a:solidFill>
                  <a:srgbClr val="C00000"/>
                </a:solidFill>
                <a:effectLst/>
                <a:latin typeface="Arial" panose="020B0604020202020204" pitchFamily="34" charset="0"/>
              </a:rPr>
              <a:t>Data loading </a:t>
            </a:r>
            <a:endParaRPr lang="en-US" sz="1600" dirty="0">
              <a:solidFill>
                <a:srgbClr val="C00000"/>
              </a:solidFill>
            </a:endParaRPr>
          </a:p>
        </p:txBody>
      </p:sp>
    </p:spTree>
    <p:extLst>
      <p:ext uri="{BB962C8B-B14F-4D97-AF65-F5344CB8AC3E}">
        <p14:creationId xmlns:p14="http://schemas.microsoft.com/office/powerpoint/2010/main" val="3449252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6126F-B4A0-4820-858C-87297E2E0E03}"/>
              </a:ext>
            </a:extLst>
          </p:cNvPr>
          <p:cNvSpPr>
            <a:spLocks noGrp="1"/>
          </p:cNvSpPr>
          <p:nvPr>
            <p:ph type="sldNum" sz="quarter" idx="12"/>
          </p:nvPr>
        </p:nvSpPr>
        <p:spPr/>
        <p:txBody>
          <a:bodyPr/>
          <a:lstStyle/>
          <a:p>
            <a:fld id="{1B0F1E11-9AFB-4D01-B7E6-FD33B3440EEB}" type="slidenum">
              <a:rPr lang="en-US" smtClean="0"/>
              <a:t>14</a:t>
            </a:fld>
            <a:endParaRPr lang="en-US"/>
          </a:p>
        </p:txBody>
      </p:sp>
      <p:sp>
        <p:nvSpPr>
          <p:cNvPr id="5" name="Rectangle 4" descr="Arrow Circle">
            <a:extLst>
              <a:ext uri="{FF2B5EF4-FFF2-40B4-BE49-F238E27FC236}">
                <a16:creationId xmlns:a16="http://schemas.microsoft.com/office/drawing/2014/main" id="{90C5C48E-81E3-459A-87F0-D2E283F7202E}"/>
              </a:ext>
            </a:extLst>
          </p:cNvPr>
          <p:cNvSpPr/>
          <p:nvPr/>
        </p:nvSpPr>
        <p:spPr>
          <a:xfrm>
            <a:off x="185746" y="158252"/>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pic>
        <p:nvPicPr>
          <p:cNvPr id="6" name="Picture 2" descr="GDELT Extract Available In PyTorch Geometric – The GDELT Project">
            <a:extLst>
              <a:ext uri="{FF2B5EF4-FFF2-40B4-BE49-F238E27FC236}">
                <a16:creationId xmlns:a16="http://schemas.microsoft.com/office/drawing/2014/main" id="{B38AFE81-DC60-4B19-8257-B57B649C04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527" y="3943900"/>
            <a:ext cx="2490894" cy="96003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34DAD936-9F2C-4EE8-9F5B-9EAA62B8CB22}"/>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Details &amp; </a:t>
            </a:r>
            <a:r>
              <a:rPr lang="fr-FR" sz="3200" b="1" dirty="0" err="1">
                <a:solidFill>
                  <a:srgbClr val="C00000"/>
                </a:solidFill>
                <a:latin typeface="+mn-lt"/>
              </a:rPr>
              <a:t>Implementation</a:t>
            </a:r>
            <a:endParaRPr lang="en-US" sz="3200" b="1" dirty="0">
              <a:solidFill>
                <a:srgbClr val="C00000"/>
              </a:solidFill>
              <a:latin typeface="+mn-lt"/>
            </a:endParaRPr>
          </a:p>
        </p:txBody>
      </p:sp>
      <p:sp>
        <p:nvSpPr>
          <p:cNvPr id="8" name="Title 1">
            <a:extLst>
              <a:ext uri="{FF2B5EF4-FFF2-40B4-BE49-F238E27FC236}">
                <a16:creationId xmlns:a16="http://schemas.microsoft.com/office/drawing/2014/main" id="{9D11A7C7-1B2D-4E9C-BE4B-0F196902E528}"/>
              </a:ext>
            </a:extLst>
          </p:cNvPr>
          <p:cNvSpPr txBox="1">
            <a:spLocks/>
          </p:cNvSpPr>
          <p:nvPr/>
        </p:nvSpPr>
        <p:spPr>
          <a:xfrm>
            <a:off x="-524754" y="968252"/>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2400" b="1" dirty="0" err="1">
                <a:latin typeface="+mn-lt"/>
              </a:rPr>
              <a:t>Loading</a:t>
            </a:r>
            <a:r>
              <a:rPr lang="fr-FR" sz="2400" b="1" dirty="0">
                <a:latin typeface="+mn-lt"/>
              </a:rPr>
              <a:t> Data ? </a:t>
            </a:r>
            <a:r>
              <a:rPr lang="fr-FR" sz="2400" b="1" dirty="0" err="1">
                <a:latin typeface="+mn-lt"/>
              </a:rPr>
              <a:t>what</a:t>
            </a:r>
            <a:r>
              <a:rPr lang="fr-FR" sz="2400" b="1" dirty="0">
                <a:latin typeface="+mn-lt"/>
              </a:rPr>
              <a:t> input do </a:t>
            </a:r>
            <a:r>
              <a:rPr lang="fr-FR" sz="2400" b="1" dirty="0" err="1">
                <a:latin typeface="+mn-lt"/>
              </a:rPr>
              <a:t>we</a:t>
            </a:r>
            <a:r>
              <a:rPr lang="fr-FR" sz="2400" b="1" dirty="0">
                <a:latin typeface="+mn-lt"/>
              </a:rPr>
              <a:t> </a:t>
            </a:r>
            <a:r>
              <a:rPr lang="fr-FR" sz="2400" b="1" dirty="0" err="1">
                <a:latin typeface="+mn-lt"/>
              </a:rPr>
              <a:t>need</a:t>
            </a:r>
            <a:r>
              <a:rPr lang="fr-FR" sz="2400" b="1" dirty="0">
                <a:latin typeface="+mn-lt"/>
              </a:rPr>
              <a:t>? </a:t>
            </a:r>
            <a:endParaRPr lang="en-US" sz="2400" b="1" dirty="0">
              <a:latin typeface="+mn-lt"/>
            </a:endParaRPr>
          </a:p>
        </p:txBody>
      </p:sp>
      <p:graphicFrame>
        <p:nvGraphicFramePr>
          <p:cNvPr id="11" name="Table 11">
            <a:extLst>
              <a:ext uri="{FF2B5EF4-FFF2-40B4-BE49-F238E27FC236}">
                <a16:creationId xmlns:a16="http://schemas.microsoft.com/office/drawing/2014/main" id="{086146D7-3C1A-481C-B705-A87DDAA23FBF}"/>
              </a:ext>
            </a:extLst>
          </p:cNvPr>
          <p:cNvGraphicFramePr>
            <a:graphicFrameLocks noGrp="1"/>
          </p:cNvGraphicFramePr>
          <p:nvPr>
            <p:extLst>
              <p:ext uri="{D42A27DB-BD31-4B8C-83A1-F6EECF244321}">
                <p14:modId xmlns:p14="http://schemas.microsoft.com/office/powerpoint/2010/main" val="978475169"/>
              </p:ext>
            </p:extLst>
          </p:nvPr>
        </p:nvGraphicFramePr>
        <p:xfrm>
          <a:off x="590746" y="5009515"/>
          <a:ext cx="3369459" cy="1483360"/>
        </p:xfrm>
        <a:graphic>
          <a:graphicData uri="http://schemas.openxmlformats.org/drawingml/2006/table">
            <a:tbl>
              <a:tblPr firstRow="1" bandRow="1">
                <a:tableStyleId>{93296810-A885-4BE3-A3E7-6D5BEEA58F35}</a:tableStyleId>
              </a:tblPr>
              <a:tblGrid>
                <a:gridCol w="664563">
                  <a:extLst>
                    <a:ext uri="{9D8B030D-6E8A-4147-A177-3AD203B41FA5}">
                      <a16:colId xmlns:a16="http://schemas.microsoft.com/office/drawing/2014/main" val="2011972430"/>
                    </a:ext>
                  </a:extLst>
                </a:gridCol>
                <a:gridCol w="1503947">
                  <a:extLst>
                    <a:ext uri="{9D8B030D-6E8A-4147-A177-3AD203B41FA5}">
                      <a16:colId xmlns:a16="http://schemas.microsoft.com/office/drawing/2014/main" val="1002317694"/>
                    </a:ext>
                  </a:extLst>
                </a:gridCol>
                <a:gridCol w="1200949">
                  <a:extLst>
                    <a:ext uri="{9D8B030D-6E8A-4147-A177-3AD203B41FA5}">
                      <a16:colId xmlns:a16="http://schemas.microsoft.com/office/drawing/2014/main" val="1476436940"/>
                    </a:ext>
                  </a:extLst>
                </a:gridCol>
              </a:tblGrid>
              <a:tr h="370840">
                <a:tc>
                  <a:txBody>
                    <a:bodyPr/>
                    <a:lstStyle/>
                    <a:p>
                      <a:r>
                        <a:rPr lang="en-US" sz="1600" dirty="0"/>
                        <a:t>Id</a:t>
                      </a:r>
                    </a:p>
                  </a:txBody>
                  <a:tcPr/>
                </a:tc>
                <a:tc>
                  <a:txBody>
                    <a:bodyPr/>
                    <a:lstStyle/>
                    <a:p>
                      <a:r>
                        <a:rPr lang="fr-FR" sz="1600" dirty="0"/>
                        <a:t>Class Name </a:t>
                      </a:r>
                      <a:endParaRPr lang="en-US" sz="1600" dirty="0"/>
                    </a:p>
                  </a:txBody>
                  <a:tcPr/>
                </a:tc>
                <a:tc>
                  <a:txBody>
                    <a:bodyPr/>
                    <a:lstStyle/>
                    <a:p>
                      <a:r>
                        <a:rPr lang="fr-FR" sz="1600" dirty="0" err="1"/>
                        <a:t>Attributes</a:t>
                      </a:r>
                      <a:r>
                        <a:rPr lang="fr-FR" sz="1600" dirty="0"/>
                        <a:t> </a:t>
                      </a:r>
                      <a:endParaRPr lang="en-US" sz="1600" dirty="0"/>
                    </a:p>
                  </a:txBody>
                  <a:tcPr/>
                </a:tc>
                <a:extLst>
                  <a:ext uri="{0D108BD9-81ED-4DB2-BD59-A6C34878D82A}">
                    <a16:rowId xmlns:a16="http://schemas.microsoft.com/office/drawing/2014/main" val="3707480491"/>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706099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26189009"/>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06421069"/>
                  </a:ext>
                </a:extLst>
              </a:tr>
            </a:tbl>
          </a:graphicData>
        </a:graphic>
      </p:graphicFrame>
      <p:graphicFrame>
        <p:nvGraphicFramePr>
          <p:cNvPr id="12" name="Table 11">
            <a:extLst>
              <a:ext uri="{FF2B5EF4-FFF2-40B4-BE49-F238E27FC236}">
                <a16:creationId xmlns:a16="http://schemas.microsoft.com/office/drawing/2014/main" id="{1EE6C57E-B4C0-475C-B89B-6C32F80817DD}"/>
              </a:ext>
            </a:extLst>
          </p:cNvPr>
          <p:cNvGraphicFramePr>
            <a:graphicFrameLocks noGrp="1"/>
          </p:cNvGraphicFramePr>
          <p:nvPr>
            <p:extLst>
              <p:ext uri="{D42A27DB-BD31-4B8C-83A1-F6EECF244321}">
                <p14:modId xmlns:p14="http://schemas.microsoft.com/office/powerpoint/2010/main" val="928071983"/>
              </p:ext>
            </p:extLst>
          </p:nvPr>
        </p:nvGraphicFramePr>
        <p:xfrm>
          <a:off x="590746" y="2697480"/>
          <a:ext cx="3369459" cy="1463040"/>
        </p:xfrm>
        <a:graphic>
          <a:graphicData uri="http://schemas.openxmlformats.org/drawingml/2006/table">
            <a:tbl>
              <a:tblPr firstRow="1" bandRow="1">
                <a:tableStyleId>{93296810-A885-4BE3-A3E7-6D5BEEA58F35}</a:tableStyleId>
              </a:tblPr>
              <a:tblGrid>
                <a:gridCol w="1123153">
                  <a:extLst>
                    <a:ext uri="{9D8B030D-6E8A-4147-A177-3AD203B41FA5}">
                      <a16:colId xmlns:a16="http://schemas.microsoft.com/office/drawing/2014/main" val="2011972430"/>
                    </a:ext>
                  </a:extLst>
                </a:gridCol>
                <a:gridCol w="1123153">
                  <a:extLst>
                    <a:ext uri="{9D8B030D-6E8A-4147-A177-3AD203B41FA5}">
                      <a16:colId xmlns:a16="http://schemas.microsoft.com/office/drawing/2014/main" val="1002317694"/>
                    </a:ext>
                  </a:extLst>
                </a:gridCol>
                <a:gridCol w="1123153">
                  <a:extLst>
                    <a:ext uri="{9D8B030D-6E8A-4147-A177-3AD203B41FA5}">
                      <a16:colId xmlns:a16="http://schemas.microsoft.com/office/drawing/2014/main" val="1476436940"/>
                    </a:ext>
                  </a:extLst>
                </a:gridCol>
              </a:tblGrid>
              <a:tr h="184235">
                <a:tc>
                  <a:txBody>
                    <a:bodyPr/>
                    <a:lstStyle/>
                    <a:p>
                      <a:r>
                        <a:rPr lang="fr-FR" dirty="0"/>
                        <a:t>Node1</a:t>
                      </a:r>
                      <a:endParaRPr lang="en-US" dirty="0"/>
                    </a:p>
                  </a:txBody>
                  <a:tcPr/>
                </a:tc>
                <a:tc>
                  <a:txBody>
                    <a:bodyPr/>
                    <a:lstStyle/>
                    <a:p>
                      <a:r>
                        <a:rPr lang="fr-FR" dirty="0"/>
                        <a:t>Node 2</a:t>
                      </a:r>
                      <a:endParaRPr lang="en-US" dirty="0"/>
                    </a:p>
                  </a:txBody>
                  <a:tcPr/>
                </a:tc>
                <a:tc>
                  <a:txBody>
                    <a:bodyPr/>
                    <a:lstStyle/>
                    <a:p>
                      <a:r>
                        <a:rPr lang="fr-FR" dirty="0"/>
                        <a:t>Type</a:t>
                      </a:r>
                      <a:endParaRPr lang="en-US" dirty="0"/>
                    </a:p>
                  </a:txBody>
                  <a:tcPr/>
                </a:tc>
                <a:extLst>
                  <a:ext uri="{0D108BD9-81ED-4DB2-BD59-A6C34878D82A}">
                    <a16:rowId xmlns:a16="http://schemas.microsoft.com/office/drawing/2014/main" val="3707480491"/>
                  </a:ext>
                </a:extLst>
              </a:tr>
              <a:tr h="184235">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7060999"/>
                  </a:ext>
                </a:extLst>
              </a:tr>
              <a:tr h="18423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57144487"/>
                  </a:ext>
                </a:extLst>
              </a:tr>
              <a:tr h="184235">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00121886"/>
                  </a:ext>
                </a:extLst>
              </a:tr>
            </a:tbl>
          </a:graphicData>
        </a:graphic>
      </p:graphicFrame>
      <p:pic>
        <p:nvPicPr>
          <p:cNvPr id="13" name="Picture 12">
            <a:extLst>
              <a:ext uri="{FF2B5EF4-FFF2-40B4-BE49-F238E27FC236}">
                <a16:creationId xmlns:a16="http://schemas.microsoft.com/office/drawing/2014/main" id="{22FFDFEE-6C1A-4706-9464-B0C16183F26C}"/>
              </a:ext>
            </a:extLst>
          </p:cNvPr>
          <p:cNvPicPr>
            <a:picLocks noChangeAspect="1"/>
          </p:cNvPicPr>
          <p:nvPr/>
        </p:nvPicPr>
        <p:blipFill>
          <a:blip r:embed="rId6"/>
          <a:stretch>
            <a:fillRect/>
          </a:stretch>
        </p:blipFill>
        <p:spPr>
          <a:xfrm>
            <a:off x="8842536" y="3724057"/>
            <a:ext cx="2671742" cy="1399718"/>
          </a:xfrm>
          <a:prstGeom prst="rect">
            <a:avLst/>
          </a:prstGeom>
          <a:ln>
            <a:solidFill>
              <a:schemeClr val="accent1"/>
            </a:solidFill>
          </a:ln>
        </p:spPr>
      </p:pic>
      <p:sp>
        <p:nvSpPr>
          <p:cNvPr id="14" name="Title 1">
            <a:extLst>
              <a:ext uri="{FF2B5EF4-FFF2-40B4-BE49-F238E27FC236}">
                <a16:creationId xmlns:a16="http://schemas.microsoft.com/office/drawing/2014/main" id="{755354BC-D63F-4E76-BD43-B45EE4DE9D4E}"/>
              </a:ext>
            </a:extLst>
          </p:cNvPr>
          <p:cNvSpPr txBox="1">
            <a:spLocks/>
          </p:cNvSpPr>
          <p:nvPr/>
        </p:nvSpPr>
        <p:spPr>
          <a:xfrm>
            <a:off x="1182290" y="4226528"/>
            <a:ext cx="1506822" cy="337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400" b="1" dirty="0">
                <a:latin typeface="+mn-lt"/>
              </a:rPr>
              <a:t>Nodes.csv</a:t>
            </a:r>
            <a:endParaRPr lang="en-US" sz="2400" b="1" dirty="0">
              <a:latin typeface="+mn-lt"/>
            </a:endParaRPr>
          </a:p>
        </p:txBody>
      </p:sp>
      <p:sp>
        <p:nvSpPr>
          <p:cNvPr id="15" name="Title 1">
            <a:extLst>
              <a:ext uri="{FF2B5EF4-FFF2-40B4-BE49-F238E27FC236}">
                <a16:creationId xmlns:a16="http://schemas.microsoft.com/office/drawing/2014/main" id="{F44A618F-3CB2-4A6F-A7F7-D1F18C1B268E}"/>
              </a:ext>
            </a:extLst>
          </p:cNvPr>
          <p:cNvSpPr txBox="1">
            <a:spLocks/>
          </p:cNvSpPr>
          <p:nvPr/>
        </p:nvSpPr>
        <p:spPr>
          <a:xfrm>
            <a:off x="1229774" y="6317760"/>
            <a:ext cx="1615107" cy="797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400" b="1" dirty="0">
                <a:latin typeface="+mn-lt"/>
              </a:rPr>
              <a:t>Edges.csv</a:t>
            </a:r>
            <a:endParaRPr lang="en-US" sz="2400" b="1" dirty="0">
              <a:latin typeface="+mn-lt"/>
            </a:endParaRPr>
          </a:p>
        </p:txBody>
      </p:sp>
      <p:cxnSp>
        <p:nvCxnSpPr>
          <p:cNvPr id="16" name="Straight Arrow Connector 15">
            <a:extLst>
              <a:ext uri="{FF2B5EF4-FFF2-40B4-BE49-F238E27FC236}">
                <a16:creationId xmlns:a16="http://schemas.microsoft.com/office/drawing/2014/main" id="{6717D78D-EAB7-4DAD-890D-22635472B02E}"/>
              </a:ext>
            </a:extLst>
          </p:cNvPr>
          <p:cNvCxnSpPr>
            <a:cxnSpLocks/>
            <a:stCxn id="12" idx="3"/>
            <a:endCxn id="6" idx="1"/>
          </p:cNvCxnSpPr>
          <p:nvPr/>
        </p:nvCxnSpPr>
        <p:spPr>
          <a:xfrm>
            <a:off x="3960205" y="3429000"/>
            <a:ext cx="1282322" cy="99491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D7F9AE12-83E6-4267-8F43-B8A5A0759001}"/>
              </a:ext>
            </a:extLst>
          </p:cNvPr>
          <p:cNvCxnSpPr>
            <a:cxnSpLocks/>
            <a:endCxn id="6" idx="1"/>
          </p:cNvCxnSpPr>
          <p:nvPr/>
        </p:nvCxnSpPr>
        <p:spPr>
          <a:xfrm flipV="1">
            <a:off x="3844678" y="4423916"/>
            <a:ext cx="1397849" cy="12537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BF47B499-586C-4933-9A61-7FB8D999E177}"/>
              </a:ext>
            </a:extLst>
          </p:cNvPr>
          <p:cNvCxnSpPr>
            <a:cxnSpLocks/>
            <a:stCxn id="6" idx="3"/>
          </p:cNvCxnSpPr>
          <p:nvPr/>
        </p:nvCxnSpPr>
        <p:spPr>
          <a:xfrm>
            <a:off x="7733421" y="4423916"/>
            <a:ext cx="1282322"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6AA30CBD-485C-4FCC-8FF9-4AB1C98BE37D}"/>
              </a:ext>
            </a:extLst>
          </p:cNvPr>
          <p:cNvSpPr txBox="1"/>
          <p:nvPr/>
        </p:nvSpPr>
        <p:spPr>
          <a:xfrm>
            <a:off x="5242527" y="5050792"/>
            <a:ext cx="2989270" cy="461665"/>
          </a:xfrm>
          <a:prstGeom prst="rect">
            <a:avLst/>
          </a:prstGeom>
          <a:noFill/>
        </p:spPr>
        <p:txBody>
          <a:bodyPr wrap="square">
            <a:spAutoFit/>
          </a:bodyPr>
          <a:lstStyle/>
          <a:p>
            <a:r>
              <a:rPr lang="en-US" sz="2400" b="0" dirty="0" err="1">
                <a:solidFill>
                  <a:srgbClr val="267F99"/>
                </a:solidFill>
                <a:effectLst/>
                <a:latin typeface="Courier New" panose="02070309020205020404" pitchFamily="49" charset="0"/>
              </a:rPr>
              <a:t>InMemoryDataset</a:t>
            </a:r>
            <a:endParaRPr lang="en-US" sz="2400" b="0" dirty="0">
              <a:solidFill>
                <a:srgbClr val="000000"/>
              </a:solidFill>
              <a:effectLst/>
              <a:latin typeface="Courier New" panose="02070309020205020404" pitchFamily="49" charset="0"/>
            </a:endParaRPr>
          </a:p>
        </p:txBody>
      </p:sp>
    </p:spTree>
    <p:extLst>
      <p:ext uri="{BB962C8B-B14F-4D97-AF65-F5344CB8AC3E}">
        <p14:creationId xmlns:p14="http://schemas.microsoft.com/office/powerpoint/2010/main" val="26057048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E6126F-B4A0-4820-858C-87297E2E0E03}"/>
              </a:ext>
            </a:extLst>
          </p:cNvPr>
          <p:cNvSpPr>
            <a:spLocks noGrp="1"/>
          </p:cNvSpPr>
          <p:nvPr>
            <p:ph type="sldNum" sz="quarter" idx="12"/>
          </p:nvPr>
        </p:nvSpPr>
        <p:spPr/>
        <p:txBody>
          <a:bodyPr/>
          <a:lstStyle/>
          <a:p>
            <a:fld id="{1B0F1E11-9AFB-4D01-B7E6-FD33B3440EEB}" type="slidenum">
              <a:rPr lang="en-US" smtClean="0"/>
              <a:t>15</a:t>
            </a:fld>
            <a:endParaRPr lang="en-US"/>
          </a:p>
        </p:txBody>
      </p:sp>
      <p:sp>
        <p:nvSpPr>
          <p:cNvPr id="5" name="Rectangle 4" descr="Arrow Circle">
            <a:extLst>
              <a:ext uri="{FF2B5EF4-FFF2-40B4-BE49-F238E27FC236}">
                <a16:creationId xmlns:a16="http://schemas.microsoft.com/office/drawing/2014/main" id="{90C5C48E-81E3-459A-87F0-D2E283F7202E}"/>
              </a:ext>
            </a:extLst>
          </p:cNvPr>
          <p:cNvSpPr/>
          <p:nvPr/>
        </p:nvSpPr>
        <p:spPr>
          <a:xfrm>
            <a:off x="185746" y="158252"/>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34DAD936-9F2C-4EE8-9F5B-9EAA62B8CB22}"/>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Details &amp; </a:t>
            </a:r>
            <a:r>
              <a:rPr lang="fr-FR" sz="3200" b="1" dirty="0" err="1">
                <a:solidFill>
                  <a:srgbClr val="C00000"/>
                </a:solidFill>
                <a:latin typeface="+mn-lt"/>
              </a:rPr>
              <a:t>Implementation</a:t>
            </a:r>
            <a:endParaRPr lang="en-US" sz="3200" b="1" dirty="0">
              <a:solidFill>
                <a:srgbClr val="C00000"/>
              </a:solidFill>
              <a:latin typeface="+mn-lt"/>
            </a:endParaRPr>
          </a:p>
        </p:txBody>
      </p:sp>
      <p:sp>
        <p:nvSpPr>
          <p:cNvPr id="8" name="Title 1">
            <a:extLst>
              <a:ext uri="{FF2B5EF4-FFF2-40B4-BE49-F238E27FC236}">
                <a16:creationId xmlns:a16="http://schemas.microsoft.com/office/drawing/2014/main" id="{9D11A7C7-1B2D-4E9C-BE4B-0F196902E528}"/>
              </a:ext>
            </a:extLst>
          </p:cNvPr>
          <p:cNvSpPr txBox="1">
            <a:spLocks/>
          </p:cNvSpPr>
          <p:nvPr/>
        </p:nvSpPr>
        <p:spPr>
          <a:xfrm>
            <a:off x="1761246" y="1029370"/>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2400" b="1" dirty="0">
                <a:latin typeface="+mn-lt"/>
              </a:rPr>
              <a:t>Graph </a:t>
            </a:r>
            <a:r>
              <a:rPr lang="fr-FR" sz="2400" b="1" dirty="0" err="1">
                <a:latin typeface="+mn-lt"/>
              </a:rPr>
              <a:t>metamodel</a:t>
            </a:r>
            <a:r>
              <a:rPr lang="fr-FR" sz="2400" b="1" dirty="0">
                <a:latin typeface="+mn-lt"/>
              </a:rPr>
              <a:t> </a:t>
            </a:r>
            <a:endParaRPr lang="en-US" sz="2400" b="1" dirty="0">
              <a:latin typeface="+mn-lt"/>
            </a:endParaRPr>
          </a:p>
        </p:txBody>
      </p:sp>
      <p:pic>
        <p:nvPicPr>
          <p:cNvPr id="13" name="Picture 12">
            <a:extLst>
              <a:ext uri="{FF2B5EF4-FFF2-40B4-BE49-F238E27FC236}">
                <a16:creationId xmlns:a16="http://schemas.microsoft.com/office/drawing/2014/main" id="{B5509D78-5E2D-4E17-A1FD-31129D0B0D8F}"/>
              </a:ext>
            </a:extLst>
          </p:cNvPr>
          <p:cNvPicPr>
            <a:picLocks noChangeAspect="1"/>
          </p:cNvPicPr>
          <p:nvPr/>
        </p:nvPicPr>
        <p:blipFill>
          <a:blip r:embed="rId5"/>
          <a:stretch>
            <a:fillRect/>
          </a:stretch>
        </p:blipFill>
        <p:spPr>
          <a:xfrm>
            <a:off x="590745" y="1897561"/>
            <a:ext cx="5220507" cy="4633301"/>
          </a:xfrm>
          <a:prstGeom prst="rect">
            <a:avLst/>
          </a:prstGeom>
        </p:spPr>
      </p:pic>
      <p:pic>
        <p:nvPicPr>
          <p:cNvPr id="14" name="Picture 2" descr="Code Generation (EGL) - Epsilon">
            <a:extLst>
              <a:ext uri="{FF2B5EF4-FFF2-40B4-BE49-F238E27FC236}">
                <a16:creationId xmlns:a16="http://schemas.microsoft.com/office/drawing/2014/main" id="{64C7E318-5021-4BB7-8688-0AC4E0C9453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0333" y="5066867"/>
            <a:ext cx="1130334" cy="113033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 name="Table 11">
            <a:extLst>
              <a:ext uri="{FF2B5EF4-FFF2-40B4-BE49-F238E27FC236}">
                <a16:creationId xmlns:a16="http://schemas.microsoft.com/office/drawing/2014/main" id="{81D379AD-9C7B-4E3F-8474-A17B8AAF534B}"/>
              </a:ext>
            </a:extLst>
          </p:cNvPr>
          <p:cNvGraphicFramePr>
            <a:graphicFrameLocks noGrp="1"/>
          </p:cNvGraphicFramePr>
          <p:nvPr>
            <p:extLst>
              <p:ext uri="{D42A27DB-BD31-4B8C-83A1-F6EECF244321}">
                <p14:modId xmlns:p14="http://schemas.microsoft.com/office/powerpoint/2010/main" val="1001637673"/>
              </p:ext>
            </p:extLst>
          </p:nvPr>
        </p:nvGraphicFramePr>
        <p:xfrm>
          <a:off x="8234576" y="4180852"/>
          <a:ext cx="3369459" cy="1483360"/>
        </p:xfrm>
        <a:graphic>
          <a:graphicData uri="http://schemas.openxmlformats.org/drawingml/2006/table">
            <a:tbl>
              <a:tblPr firstRow="1" bandRow="1">
                <a:tableStyleId>{93296810-A885-4BE3-A3E7-6D5BEEA58F35}</a:tableStyleId>
              </a:tblPr>
              <a:tblGrid>
                <a:gridCol w="664563">
                  <a:extLst>
                    <a:ext uri="{9D8B030D-6E8A-4147-A177-3AD203B41FA5}">
                      <a16:colId xmlns:a16="http://schemas.microsoft.com/office/drawing/2014/main" val="2011972430"/>
                    </a:ext>
                  </a:extLst>
                </a:gridCol>
                <a:gridCol w="1503947">
                  <a:extLst>
                    <a:ext uri="{9D8B030D-6E8A-4147-A177-3AD203B41FA5}">
                      <a16:colId xmlns:a16="http://schemas.microsoft.com/office/drawing/2014/main" val="1002317694"/>
                    </a:ext>
                  </a:extLst>
                </a:gridCol>
                <a:gridCol w="1200949">
                  <a:extLst>
                    <a:ext uri="{9D8B030D-6E8A-4147-A177-3AD203B41FA5}">
                      <a16:colId xmlns:a16="http://schemas.microsoft.com/office/drawing/2014/main" val="1476436940"/>
                    </a:ext>
                  </a:extLst>
                </a:gridCol>
              </a:tblGrid>
              <a:tr h="370840">
                <a:tc>
                  <a:txBody>
                    <a:bodyPr/>
                    <a:lstStyle/>
                    <a:p>
                      <a:r>
                        <a:rPr lang="en-US" sz="1600" dirty="0"/>
                        <a:t>Id</a:t>
                      </a:r>
                    </a:p>
                  </a:txBody>
                  <a:tcPr/>
                </a:tc>
                <a:tc>
                  <a:txBody>
                    <a:bodyPr/>
                    <a:lstStyle/>
                    <a:p>
                      <a:r>
                        <a:rPr lang="fr-FR" sz="1600" dirty="0"/>
                        <a:t>Class Name </a:t>
                      </a:r>
                      <a:endParaRPr lang="en-US" sz="1600" dirty="0"/>
                    </a:p>
                  </a:txBody>
                  <a:tcPr/>
                </a:tc>
                <a:tc>
                  <a:txBody>
                    <a:bodyPr/>
                    <a:lstStyle/>
                    <a:p>
                      <a:r>
                        <a:rPr lang="fr-FR" sz="1600" dirty="0" err="1"/>
                        <a:t>Attributes</a:t>
                      </a:r>
                      <a:r>
                        <a:rPr lang="fr-FR" sz="1600" dirty="0"/>
                        <a:t> </a:t>
                      </a:r>
                      <a:endParaRPr lang="en-US" sz="1600" dirty="0"/>
                    </a:p>
                  </a:txBody>
                  <a:tcPr/>
                </a:tc>
                <a:extLst>
                  <a:ext uri="{0D108BD9-81ED-4DB2-BD59-A6C34878D82A}">
                    <a16:rowId xmlns:a16="http://schemas.microsoft.com/office/drawing/2014/main" val="3707480491"/>
                  </a:ext>
                </a:extLst>
              </a:tr>
              <a:tr h="370840">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7060999"/>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26189009"/>
                  </a:ext>
                </a:extLst>
              </a:tr>
              <a:tr h="370840">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06421069"/>
                  </a:ext>
                </a:extLst>
              </a:tr>
            </a:tbl>
          </a:graphicData>
        </a:graphic>
      </p:graphicFrame>
      <p:graphicFrame>
        <p:nvGraphicFramePr>
          <p:cNvPr id="16" name="Table 15">
            <a:extLst>
              <a:ext uri="{FF2B5EF4-FFF2-40B4-BE49-F238E27FC236}">
                <a16:creationId xmlns:a16="http://schemas.microsoft.com/office/drawing/2014/main" id="{DB297D9B-4272-4688-BBDD-E2EC695C8CDB}"/>
              </a:ext>
            </a:extLst>
          </p:cNvPr>
          <p:cNvGraphicFramePr>
            <a:graphicFrameLocks noGrp="1"/>
          </p:cNvGraphicFramePr>
          <p:nvPr>
            <p:extLst>
              <p:ext uri="{D42A27DB-BD31-4B8C-83A1-F6EECF244321}">
                <p14:modId xmlns:p14="http://schemas.microsoft.com/office/powerpoint/2010/main" val="337621567"/>
              </p:ext>
            </p:extLst>
          </p:nvPr>
        </p:nvGraphicFramePr>
        <p:xfrm>
          <a:off x="8234576" y="1868817"/>
          <a:ext cx="3369459" cy="1463040"/>
        </p:xfrm>
        <a:graphic>
          <a:graphicData uri="http://schemas.openxmlformats.org/drawingml/2006/table">
            <a:tbl>
              <a:tblPr firstRow="1" bandRow="1">
                <a:tableStyleId>{93296810-A885-4BE3-A3E7-6D5BEEA58F35}</a:tableStyleId>
              </a:tblPr>
              <a:tblGrid>
                <a:gridCol w="1123153">
                  <a:extLst>
                    <a:ext uri="{9D8B030D-6E8A-4147-A177-3AD203B41FA5}">
                      <a16:colId xmlns:a16="http://schemas.microsoft.com/office/drawing/2014/main" val="2011972430"/>
                    </a:ext>
                  </a:extLst>
                </a:gridCol>
                <a:gridCol w="1123153">
                  <a:extLst>
                    <a:ext uri="{9D8B030D-6E8A-4147-A177-3AD203B41FA5}">
                      <a16:colId xmlns:a16="http://schemas.microsoft.com/office/drawing/2014/main" val="1002317694"/>
                    </a:ext>
                  </a:extLst>
                </a:gridCol>
                <a:gridCol w="1123153">
                  <a:extLst>
                    <a:ext uri="{9D8B030D-6E8A-4147-A177-3AD203B41FA5}">
                      <a16:colId xmlns:a16="http://schemas.microsoft.com/office/drawing/2014/main" val="1476436940"/>
                    </a:ext>
                  </a:extLst>
                </a:gridCol>
              </a:tblGrid>
              <a:tr h="184235">
                <a:tc>
                  <a:txBody>
                    <a:bodyPr/>
                    <a:lstStyle/>
                    <a:p>
                      <a:r>
                        <a:rPr lang="fr-FR" dirty="0"/>
                        <a:t>Node1</a:t>
                      </a:r>
                      <a:endParaRPr lang="en-US" dirty="0"/>
                    </a:p>
                  </a:txBody>
                  <a:tcPr/>
                </a:tc>
                <a:tc>
                  <a:txBody>
                    <a:bodyPr/>
                    <a:lstStyle/>
                    <a:p>
                      <a:r>
                        <a:rPr lang="fr-FR" dirty="0"/>
                        <a:t>Node 2</a:t>
                      </a:r>
                      <a:endParaRPr lang="en-US" dirty="0"/>
                    </a:p>
                  </a:txBody>
                  <a:tcPr/>
                </a:tc>
                <a:tc>
                  <a:txBody>
                    <a:bodyPr/>
                    <a:lstStyle/>
                    <a:p>
                      <a:r>
                        <a:rPr lang="fr-FR" dirty="0"/>
                        <a:t>Type</a:t>
                      </a:r>
                      <a:endParaRPr lang="en-US" dirty="0"/>
                    </a:p>
                  </a:txBody>
                  <a:tcPr/>
                </a:tc>
                <a:extLst>
                  <a:ext uri="{0D108BD9-81ED-4DB2-BD59-A6C34878D82A}">
                    <a16:rowId xmlns:a16="http://schemas.microsoft.com/office/drawing/2014/main" val="3707480491"/>
                  </a:ext>
                </a:extLst>
              </a:tr>
              <a:tr h="184235">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87060999"/>
                  </a:ext>
                </a:extLst>
              </a:tr>
              <a:tr h="184235">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57144487"/>
                  </a:ext>
                </a:extLst>
              </a:tr>
              <a:tr h="184235">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700121886"/>
                  </a:ext>
                </a:extLst>
              </a:tr>
            </a:tbl>
          </a:graphicData>
        </a:graphic>
      </p:graphicFrame>
      <p:sp>
        <p:nvSpPr>
          <p:cNvPr id="17" name="Title 1">
            <a:extLst>
              <a:ext uri="{FF2B5EF4-FFF2-40B4-BE49-F238E27FC236}">
                <a16:creationId xmlns:a16="http://schemas.microsoft.com/office/drawing/2014/main" id="{5A7E685A-C5B9-4397-AF79-9BFD0733C454}"/>
              </a:ext>
            </a:extLst>
          </p:cNvPr>
          <p:cNvSpPr txBox="1">
            <a:spLocks/>
          </p:cNvSpPr>
          <p:nvPr/>
        </p:nvSpPr>
        <p:spPr>
          <a:xfrm>
            <a:off x="8826120" y="3397865"/>
            <a:ext cx="1506822" cy="3376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400" b="1" dirty="0">
                <a:latin typeface="+mn-lt"/>
              </a:rPr>
              <a:t>Nodes.csv</a:t>
            </a:r>
            <a:endParaRPr lang="en-US" sz="2400" b="1" dirty="0">
              <a:latin typeface="+mn-lt"/>
            </a:endParaRPr>
          </a:p>
        </p:txBody>
      </p:sp>
      <p:sp>
        <p:nvSpPr>
          <p:cNvPr id="18" name="Title 1">
            <a:extLst>
              <a:ext uri="{FF2B5EF4-FFF2-40B4-BE49-F238E27FC236}">
                <a16:creationId xmlns:a16="http://schemas.microsoft.com/office/drawing/2014/main" id="{AFD3DB02-D7B8-4A4B-AB6E-4096E8F38799}"/>
              </a:ext>
            </a:extLst>
          </p:cNvPr>
          <p:cNvSpPr txBox="1">
            <a:spLocks/>
          </p:cNvSpPr>
          <p:nvPr/>
        </p:nvSpPr>
        <p:spPr>
          <a:xfrm>
            <a:off x="8873604" y="5489097"/>
            <a:ext cx="1615107" cy="7977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400" b="1" dirty="0">
                <a:latin typeface="+mn-lt"/>
              </a:rPr>
              <a:t>Edges.csv</a:t>
            </a:r>
            <a:endParaRPr lang="en-US" sz="2400" b="1" dirty="0">
              <a:latin typeface="+mn-lt"/>
            </a:endParaRPr>
          </a:p>
        </p:txBody>
      </p:sp>
    </p:spTree>
    <p:extLst>
      <p:ext uri="{BB962C8B-B14F-4D97-AF65-F5344CB8AC3E}">
        <p14:creationId xmlns:p14="http://schemas.microsoft.com/office/powerpoint/2010/main" val="1422178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16</a:t>
            </a:fld>
            <a:endParaRPr lang="en-US"/>
          </a:p>
        </p:txBody>
      </p:sp>
      <p:sp>
        <p:nvSpPr>
          <p:cNvPr id="21" name="Title 1">
            <a:extLst>
              <a:ext uri="{FF2B5EF4-FFF2-40B4-BE49-F238E27FC236}">
                <a16:creationId xmlns:a16="http://schemas.microsoft.com/office/drawing/2014/main" id="{2BF7A8DA-5F72-4E37-B875-A210F5F44BA4}"/>
              </a:ext>
            </a:extLst>
          </p:cNvPr>
          <p:cNvSpPr txBox="1">
            <a:spLocks/>
          </p:cNvSpPr>
          <p:nvPr/>
        </p:nvSpPr>
        <p:spPr>
          <a:xfrm>
            <a:off x="1761246" y="1029370"/>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2400" b="1" dirty="0">
                <a:latin typeface="+mn-lt"/>
              </a:rPr>
              <a:t>Code </a:t>
            </a:r>
            <a:r>
              <a:rPr lang="fr-FR" sz="2400" b="1" dirty="0" err="1">
                <a:latin typeface="+mn-lt"/>
              </a:rPr>
              <a:t>generation</a:t>
            </a:r>
            <a:r>
              <a:rPr lang="fr-FR" sz="2400" b="1" dirty="0">
                <a:latin typeface="+mn-lt"/>
              </a:rPr>
              <a:t> / </a:t>
            </a:r>
            <a:r>
              <a:rPr lang="fr-FR" sz="2400" b="1" dirty="0" err="1">
                <a:latin typeface="+mn-lt"/>
              </a:rPr>
              <a:t>template</a:t>
            </a:r>
            <a:r>
              <a:rPr lang="fr-FR" sz="2400" b="1" dirty="0">
                <a:latin typeface="+mn-lt"/>
              </a:rPr>
              <a:t> </a:t>
            </a:r>
            <a:r>
              <a:rPr lang="fr-FR" sz="2400" b="1" dirty="0" err="1">
                <a:latin typeface="+mn-lt"/>
              </a:rPr>
              <a:t>based</a:t>
            </a:r>
            <a:r>
              <a:rPr lang="fr-FR" sz="2400" b="1" dirty="0">
                <a:latin typeface="+mn-lt"/>
              </a:rPr>
              <a:t> transformation </a:t>
            </a:r>
            <a:endParaRPr lang="en-US" sz="2400" b="1" dirty="0">
              <a:latin typeface="+mn-lt"/>
            </a:endParaRPr>
          </a:p>
        </p:txBody>
      </p:sp>
      <p:sp>
        <p:nvSpPr>
          <p:cNvPr id="18" name="Title 1">
            <a:extLst>
              <a:ext uri="{FF2B5EF4-FFF2-40B4-BE49-F238E27FC236}">
                <a16:creationId xmlns:a16="http://schemas.microsoft.com/office/drawing/2014/main" id="{8E39B59A-0DF7-4871-8B33-6121D401D16C}"/>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Details &amp; </a:t>
            </a:r>
            <a:r>
              <a:rPr lang="fr-FR" sz="3200" b="1" dirty="0" err="1">
                <a:solidFill>
                  <a:srgbClr val="C00000"/>
                </a:solidFill>
                <a:latin typeface="+mn-lt"/>
              </a:rPr>
              <a:t>Implementation</a:t>
            </a:r>
            <a:endParaRPr lang="en-US" sz="3200" b="1" dirty="0">
              <a:solidFill>
                <a:srgbClr val="C00000"/>
              </a:solidFill>
              <a:latin typeface="+mn-lt"/>
            </a:endParaRPr>
          </a:p>
        </p:txBody>
      </p:sp>
      <p:sp>
        <p:nvSpPr>
          <p:cNvPr id="19" name="Rectangle 18" descr="Arrow Circle">
            <a:extLst>
              <a:ext uri="{FF2B5EF4-FFF2-40B4-BE49-F238E27FC236}">
                <a16:creationId xmlns:a16="http://schemas.microsoft.com/office/drawing/2014/main" id="{3F26EB0D-55FA-49D0-A029-BF627710C847}"/>
              </a:ext>
            </a:extLst>
          </p:cNvPr>
          <p:cNvSpPr/>
          <p:nvPr/>
        </p:nvSpPr>
        <p:spPr>
          <a:xfrm>
            <a:off x="185746" y="158252"/>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pic>
        <p:nvPicPr>
          <p:cNvPr id="25" name="Picture 24">
            <a:extLst>
              <a:ext uri="{FF2B5EF4-FFF2-40B4-BE49-F238E27FC236}">
                <a16:creationId xmlns:a16="http://schemas.microsoft.com/office/drawing/2014/main" id="{D5416972-C64D-4D23-84E0-F09FC515BDFC}"/>
              </a:ext>
            </a:extLst>
          </p:cNvPr>
          <p:cNvPicPr>
            <a:picLocks noChangeAspect="1"/>
          </p:cNvPicPr>
          <p:nvPr/>
        </p:nvPicPr>
        <p:blipFill>
          <a:blip r:embed="rId5"/>
          <a:stretch>
            <a:fillRect/>
          </a:stretch>
        </p:blipFill>
        <p:spPr>
          <a:xfrm>
            <a:off x="7075913" y="2088172"/>
            <a:ext cx="4809110" cy="4268178"/>
          </a:xfrm>
          <a:prstGeom prst="rect">
            <a:avLst/>
          </a:prstGeom>
        </p:spPr>
      </p:pic>
      <p:pic>
        <p:nvPicPr>
          <p:cNvPr id="10" name="Picture 9">
            <a:extLst>
              <a:ext uri="{FF2B5EF4-FFF2-40B4-BE49-F238E27FC236}">
                <a16:creationId xmlns:a16="http://schemas.microsoft.com/office/drawing/2014/main" id="{7BE65C67-244D-449F-95F6-1A84B0A359D0}"/>
              </a:ext>
            </a:extLst>
          </p:cNvPr>
          <p:cNvPicPr>
            <a:picLocks noChangeAspect="1"/>
          </p:cNvPicPr>
          <p:nvPr/>
        </p:nvPicPr>
        <p:blipFill>
          <a:blip r:embed="rId6"/>
          <a:stretch>
            <a:fillRect/>
          </a:stretch>
        </p:blipFill>
        <p:spPr>
          <a:xfrm>
            <a:off x="0" y="2354933"/>
            <a:ext cx="6804308" cy="3916878"/>
          </a:xfrm>
          <a:prstGeom prst="rect">
            <a:avLst/>
          </a:prstGeom>
        </p:spPr>
      </p:pic>
      <p:pic>
        <p:nvPicPr>
          <p:cNvPr id="12" name="Picture 11">
            <a:extLst>
              <a:ext uri="{FF2B5EF4-FFF2-40B4-BE49-F238E27FC236}">
                <a16:creationId xmlns:a16="http://schemas.microsoft.com/office/drawing/2014/main" id="{EA19C4CA-9229-4273-897E-A5B605814B43}"/>
              </a:ext>
            </a:extLst>
          </p:cNvPr>
          <p:cNvPicPr>
            <a:picLocks noChangeAspect="1"/>
          </p:cNvPicPr>
          <p:nvPr/>
        </p:nvPicPr>
        <p:blipFill>
          <a:blip r:embed="rId7"/>
          <a:stretch>
            <a:fillRect/>
          </a:stretch>
        </p:blipFill>
        <p:spPr>
          <a:xfrm>
            <a:off x="2417410" y="2088172"/>
            <a:ext cx="7602011" cy="4001058"/>
          </a:xfrm>
          <a:prstGeom prst="rect">
            <a:avLst/>
          </a:prstGeom>
          <a:ln w="28575">
            <a:solidFill>
              <a:schemeClr val="accent1"/>
            </a:solidFill>
          </a:ln>
        </p:spPr>
      </p:pic>
    </p:spTree>
    <p:extLst>
      <p:ext uri="{BB962C8B-B14F-4D97-AF65-F5344CB8AC3E}">
        <p14:creationId xmlns:p14="http://schemas.microsoft.com/office/powerpoint/2010/main" val="196446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17</a:t>
            </a:fld>
            <a:endParaRPr lang="en-US"/>
          </a:p>
        </p:txBody>
      </p:sp>
      <p:sp>
        <p:nvSpPr>
          <p:cNvPr id="21" name="Title 1">
            <a:extLst>
              <a:ext uri="{FF2B5EF4-FFF2-40B4-BE49-F238E27FC236}">
                <a16:creationId xmlns:a16="http://schemas.microsoft.com/office/drawing/2014/main" id="{2BF7A8DA-5F72-4E37-B875-A210F5F44BA4}"/>
              </a:ext>
            </a:extLst>
          </p:cNvPr>
          <p:cNvSpPr txBox="1">
            <a:spLocks/>
          </p:cNvSpPr>
          <p:nvPr/>
        </p:nvSpPr>
        <p:spPr>
          <a:xfrm>
            <a:off x="1724025" y="1234779"/>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400" b="1" i="1" u="sng" dirty="0">
                <a:latin typeface="+mn-lt"/>
              </a:rPr>
              <a:t>Toy Project  </a:t>
            </a:r>
            <a:endParaRPr lang="en-US" sz="2400" b="1" i="1" u="sng" dirty="0">
              <a:latin typeface="+mn-lt"/>
            </a:endParaRPr>
          </a:p>
        </p:txBody>
      </p:sp>
      <p:sp>
        <p:nvSpPr>
          <p:cNvPr id="18" name="Title 1">
            <a:extLst>
              <a:ext uri="{FF2B5EF4-FFF2-40B4-BE49-F238E27FC236}">
                <a16:creationId xmlns:a16="http://schemas.microsoft.com/office/drawing/2014/main" id="{8E39B59A-0DF7-4871-8B33-6121D401D16C}"/>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Example</a:t>
            </a:r>
            <a:r>
              <a:rPr lang="fr-FR" sz="3200" b="1" dirty="0">
                <a:latin typeface="+mn-lt"/>
              </a:rPr>
              <a:t> </a:t>
            </a:r>
            <a:endParaRPr lang="en-US" sz="3200" b="1" dirty="0">
              <a:latin typeface="+mn-lt"/>
            </a:endParaRPr>
          </a:p>
        </p:txBody>
      </p:sp>
      <p:sp>
        <p:nvSpPr>
          <p:cNvPr id="19" name="Rectangle 18" descr="Arrow Circle">
            <a:extLst>
              <a:ext uri="{FF2B5EF4-FFF2-40B4-BE49-F238E27FC236}">
                <a16:creationId xmlns:a16="http://schemas.microsoft.com/office/drawing/2014/main" id="{3F26EB0D-55FA-49D0-A029-BF627710C847}"/>
              </a:ext>
            </a:extLst>
          </p:cNvPr>
          <p:cNvSpPr/>
          <p:nvPr/>
        </p:nvSpPr>
        <p:spPr>
          <a:xfrm>
            <a:off x="185746" y="158252"/>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pic>
        <p:nvPicPr>
          <p:cNvPr id="3" name="Picture 2">
            <a:extLst>
              <a:ext uri="{FF2B5EF4-FFF2-40B4-BE49-F238E27FC236}">
                <a16:creationId xmlns:a16="http://schemas.microsoft.com/office/drawing/2014/main" id="{26BE0812-161A-4FCF-B870-13CF377F3BBA}"/>
              </a:ext>
            </a:extLst>
          </p:cNvPr>
          <p:cNvPicPr>
            <a:picLocks noChangeAspect="1"/>
          </p:cNvPicPr>
          <p:nvPr/>
        </p:nvPicPr>
        <p:blipFill>
          <a:blip r:embed="rId5"/>
          <a:stretch>
            <a:fillRect/>
          </a:stretch>
        </p:blipFill>
        <p:spPr>
          <a:xfrm>
            <a:off x="995746" y="3227741"/>
            <a:ext cx="3048425" cy="2000529"/>
          </a:xfrm>
          <a:prstGeom prst="rect">
            <a:avLst/>
          </a:prstGeom>
          <a:ln>
            <a:solidFill>
              <a:schemeClr val="accent1"/>
            </a:solidFill>
          </a:ln>
        </p:spPr>
      </p:pic>
      <p:pic>
        <p:nvPicPr>
          <p:cNvPr id="12290" name="Picture 2" descr="Aucune description disponible.">
            <a:extLst>
              <a:ext uri="{FF2B5EF4-FFF2-40B4-BE49-F238E27FC236}">
                <a16:creationId xmlns:a16="http://schemas.microsoft.com/office/drawing/2014/main" id="{D3D42323-A25B-4DEC-ACCD-8A235575BD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7772" y="2371419"/>
            <a:ext cx="5838825" cy="3524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38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2290"/>
                                        </p:tgtEl>
                                        <p:attrNameLst>
                                          <p:attrName>style.visibility</p:attrName>
                                        </p:attrNameLst>
                                      </p:cBhvr>
                                      <p:to>
                                        <p:strVal val="visible"/>
                                      </p:to>
                                    </p:set>
                                    <p:animEffect transition="in" filter="fade">
                                      <p:cBhvr>
                                        <p:cTn id="10" dur="5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18</a:t>
            </a:fld>
            <a:endParaRPr lang="en-US"/>
          </a:p>
        </p:txBody>
      </p:sp>
      <p:sp>
        <p:nvSpPr>
          <p:cNvPr id="21" name="Title 1">
            <a:extLst>
              <a:ext uri="{FF2B5EF4-FFF2-40B4-BE49-F238E27FC236}">
                <a16:creationId xmlns:a16="http://schemas.microsoft.com/office/drawing/2014/main" id="{2BF7A8DA-5F72-4E37-B875-A210F5F44BA4}"/>
              </a:ext>
            </a:extLst>
          </p:cNvPr>
          <p:cNvSpPr txBox="1">
            <a:spLocks/>
          </p:cNvSpPr>
          <p:nvPr/>
        </p:nvSpPr>
        <p:spPr>
          <a:xfrm>
            <a:off x="1761246" y="800770"/>
            <a:ext cx="825817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gn="ctr">
              <a:lnSpc>
                <a:spcPct val="100000"/>
              </a:lnSpc>
              <a:buFont typeface="+mj-lt"/>
              <a:buAutoNum type="arabicPeriod"/>
            </a:pPr>
            <a:r>
              <a:rPr lang="fr-FR" sz="2400" b="1" dirty="0">
                <a:latin typeface="+mn-lt"/>
              </a:rPr>
              <a:t>Model </a:t>
            </a:r>
            <a:r>
              <a:rPr lang="fr-FR" sz="2400" b="1" dirty="0" err="1">
                <a:latin typeface="+mn-lt"/>
              </a:rPr>
              <a:t>discovery</a:t>
            </a:r>
            <a:endParaRPr lang="en-US" sz="2400" b="1" dirty="0">
              <a:latin typeface="+mn-lt"/>
            </a:endParaRPr>
          </a:p>
        </p:txBody>
      </p:sp>
      <p:sp>
        <p:nvSpPr>
          <p:cNvPr id="18" name="Title 1">
            <a:extLst>
              <a:ext uri="{FF2B5EF4-FFF2-40B4-BE49-F238E27FC236}">
                <a16:creationId xmlns:a16="http://schemas.microsoft.com/office/drawing/2014/main" id="{8E39B59A-0DF7-4871-8B33-6121D401D16C}"/>
              </a:ext>
            </a:extLst>
          </p:cNvPr>
          <p:cNvSpPr>
            <a:spLocks noGrp="1"/>
          </p:cNvSpPr>
          <p:nvPr>
            <p:ph type="title"/>
          </p:nvPr>
        </p:nvSpPr>
        <p:spPr>
          <a:xfrm>
            <a:off x="838200" y="365125"/>
            <a:ext cx="2405063" cy="1325563"/>
          </a:xfrm>
        </p:spPr>
        <p:txBody>
          <a:bodyPr>
            <a:normAutofit/>
          </a:bodyPr>
          <a:lstStyle/>
          <a:p>
            <a:pPr lvl="0">
              <a:lnSpc>
                <a:spcPct val="100000"/>
              </a:lnSpc>
            </a:pPr>
            <a:r>
              <a:rPr lang="fr-FR" sz="3200" b="1" dirty="0">
                <a:solidFill>
                  <a:srgbClr val="C00000"/>
                </a:solidFill>
                <a:latin typeface="+mn-lt"/>
              </a:rPr>
              <a:t>Example</a:t>
            </a:r>
            <a:endParaRPr lang="en-US" sz="3200" b="1" dirty="0">
              <a:solidFill>
                <a:srgbClr val="C00000"/>
              </a:solidFill>
              <a:latin typeface="+mn-lt"/>
            </a:endParaRPr>
          </a:p>
        </p:txBody>
      </p:sp>
      <p:sp>
        <p:nvSpPr>
          <p:cNvPr id="19" name="Rectangle 18" descr="Arrow Circle">
            <a:extLst>
              <a:ext uri="{FF2B5EF4-FFF2-40B4-BE49-F238E27FC236}">
                <a16:creationId xmlns:a16="http://schemas.microsoft.com/office/drawing/2014/main" id="{3F26EB0D-55FA-49D0-A029-BF627710C847}"/>
              </a:ext>
            </a:extLst>
          </p:cNvPr>
          <p:cNvSpPr/>
          <p:nvPr/>
        </p:nvSpPr>
        <p:spPr>
          <a:xfrm>
            <a:off x="185746" y="158252"/>
            <a:ext cx="810000" cy="81000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pic>
        <p:nvPicPr>
          <p:cNvPr id="3" name="demoModisco">
            <a:hlinkClick r:id="" action="ppaction://media"/>
            <a:extLst>
              <a:ext uri="{FF2B5EF4-FFF2-40B4-BE49-F238E27FC236}">
                <a16:creationId xmlns:a16="http://schemas.microsoft.com/office/drawing/2014/main" id="{B78F7CDD-EA7C-4EBF-B9D7-9251EA882EB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84158" y="1881903"/>
            <a:ext cx="8046596" cy="4526210"/>
          </a:xfrm>
          <a:prstGeom prst="rect">
            <a:avLst/>
          </a:prstGeom>
          <a:ln w="19050">
            <a:solidFill>
              <a:schemeClr val="accent1"/>
            </a:solidFill>
          </a:ln>
        </p:spPr>
      </p:pic>
    </p:spTree>
    <p:extLst>
      <p:ext uri="{BB962C8B-B14F-4D97-AF65-F5344CB8AC3E}">
        <p14:creationId xmlns:p14="http://schemas.microsoft.com/office/powerpoint/2010/main" val="1613931760"/>
      </p:ext>
    </p:extLst>
  </p:cSld>
  <p:clrMapOvr>
    <a:masterClrMapping/>
  </p:clrMapOvr>
  <mc:AlternateContent xmlns:mc="http://schemas.openxmlformats.org/markup-compatibility/2006" xmlns:p14="http://schemas.microsoft.com/office/powerpoint/2010/main">
    <mc:Choice Requires="p14">
      <p:transition spd="slow" p14:dur="2000" advTm="26000"/>
    </mc:Choice>
    <mc:Fallback xmlns="">
      <p:transition spd="slow" advTm="26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000"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660CC-F378-41C4-8AC9-DC7AC6269F8A}"/>
              </a:ext>
            </a:extLst>
          </p:cNvPr>
          <p:cNvSpPr>
            <a:spLocks noGrp="1"/>
          </p:cNvSpPr>
          <p:nvPr>
            <p:ph type="sldNum" sz="quarter" idx="12"/>
          </p:nvPr>
        </p:nvSpPr>
        <p:spPr/>
        <p:txBody>
          <a:bodyPr/>
          <a:lstStyle/>
          <a:p>
            <a:fld id="{1B0F1E11-9AFB-4D01-B7E6-FD33B3440EEB}" type="slidenum">
              <a:rPr lang="en-US" smtClean="0"/>
              <a:t>19</a:t>
            </a:fld>
            <a:endParaRPr lang="en-US"/>
          </a:p>
        </p:txBody>
      </p:sp>
      <p:pic>
        <p:nvPicPr>
          <p:cNvPr id="6" name="Picture 5">
            <a:extLst>
              <a:ext uri="{FF2B5EF4-FFF2-40B4-BE49-F238E27FC236}">
                <a16:creationId xmlns:a16="http://schemas.microsoft.com/office/drawing/2014/main" id="{8D7BA531-8ABA-481C-BF49-18A8164943E9}"/>
              </a:ext>
            </a:extLst>
          </p:cNvPr>
          <p:cNvPicPr>
            <a:picLocks noChangeAspect="1"/>
          </p:cNvPicPr>
          <p:nvPr/>
        </p:nvPicPr>
        <p:blipFill>
          <a:blip r:embed="rId3"/>
          <a:stretch>
            <a:fillRect/>
          </a:stretch>
        </p:blipFill>
        <p:spPr>
          <a:xfrm>
            <a:off x="8271778" y="4069876"/>
            <a:ext cx="3277057" cy="2591162"/>
          </a:xfrm>
          <a:prstGeom prst="rect">
            <a:avLst/>
          </a:prstGeom>
          <a:ln>
            <a:solidFill>
              <a:srgbClr val="C00000"/>
            </a:solidFill>
          </a:ln>
        </p:spPr>
      </p:pic>
      <p:pic>
        <p:nvPicPr>
          <p:cNvPr id="8" name="Picture 7">
            <a:extLst>
              <a:ext uri="{FF2B5EF4-FFF2-40B4-BE49-F238E27FC236}">
                <a16:creationId xmlns:a16="http://schemas.microsoft.com/office/drawing/2014/main" id="{5C5C2054-1731-4FB6-B80F-3AE3F3491CCA}"/>
              </a:ext>
            </a:extLst>
          </p:cNvPr>
          <p:cNvPicPr>
            <a:picLocks noChangeAspect="1"/>
          </p:cNvPicPr>
          <p:nvPr/>
        </p:nvPicPr>
        <p:blipFill>
          <a:blip r:embed="rId4"/>
          <a:stretch>
            <a:fillRect/>
          </a:stretch>
        </p:blipFill>
        <p:spPr>
          <a:xfrm>
            <a:off x="8176515" y="196962"/>
            <a:ext cx="3467584" cy="3515216"/>
          </a:xfrm>
          <a:prstGeom prst="rect">
            <a:avLst/>
          </a:prstGeom>
          <a:ln>
            <a:solidFill>
              <a:srgbClr val="C00000"/>
            </a:solidFill>
          </a:ln>
        </p:spPr>
      </p:pic>
      <p:pic>
        <p:nvPicPr>
          <p:cNvPr id="10" name="Picture 9">
            <a:extLst>
              <a:ext uri="{FF2B5EF4-FFF2-40B4-BE49-F238E27FC236}">
                <a16:creationId xmlns:a16="http://schemas.microsoft.com/office/drawing/2014/main" id="{190BF558-0BCA-43C6-8A3F-1D6F241C8DE3}"/>
              </a:ext>
            </a:extLst>
          </p:cNvPr>
          <p:cNvPicPr>
            <a:picLocks noChangeAspect="1"/>
          </p:cNvPicPr>
          <p:nvPr/>
        </p:nvPicPr>
        <p:blipFill>
          <a:blip r:embed="rId5"/>
          <a:stretch>
            <a:fillRect/>
          </a:stretch>
        </p:blipFill>
        <p:spPr>
          <a:xfrm>
            <a:off x="426337" y="956752"/>
            <a:ext cx="5999748" cy="5582160"/>
          </a:xfrm>
          <a:prstGeom prst="rect">
            <a:avLst/>
          </a:prstGeom>
          <a:ln>
            <a:solidFill>
              <a:srgbClr val="0070C0"/>
            </a:solidFill>
          </a:ln>
        </p:spPr>
      </p:pic>
      <p:sp>
        <p:nvSpPr>
          <p:cNvPr id="12" name="Title 1">
            <a:extLst>
              <a:ext uri="{FF2B5EF4-FFF2-40B4-BE49-F238E27FC236}">
                <a16:creationId xmlns:a16="http://schemas.microsoft.com/office/drawing/2014/main" id="{2B720604-B69A-44C8-9D30-C179C28D9D7B}"/>
              </a:ext>
            </a:extLst>
          </p:cNvPr>
          <p:cNvSpPr txBox="1">
            <a:spLocks/>
          </p:cNvSpPr>
          <p:nvPr/>
        </p:nvSpPr>
        <p:spPr>
          <a:xfrm>
            <a:off x="4628147" y="0"/>
            <a:ext cx="281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startAt="2"/>
            </a:pPr>
            <a:r>
              <a:rPr lang="fr-FR" sz="2800" b="1" dirty="0">
                <a:latin typeface="+mn-lt"/>
              </a:rPr>
              <a:t>KDM2Graph</a:t>
            </a:r>
            <a:endParaRPr lang="en-US" sz="2800" b="1" dirty="0">
              <a:latin typeface="+mn-lt"/>
            </a:endParaRPr>
          </a:p>
          <a:p>
            <a:pPr marL="514350" indent="-514350">
              <a:lnSpc>
                <a:spcPct val="100000"/>
              </a:lnSpc>
              <a:buFont typeface="+mj-lt"/>
              <a:buAutoNum type="arabicPeriod" startAt="2"/>
            </a:pPr>
            <a:endParaRPr lang="en-US" sz="2800" b="1" dirty="0">
              <a:solidFill>
                <a:srgbClr val="C00000"/>
              </a:solidFill>
              <a:latin typeface="+mn-lt"/>
            </a:endParaRPr>
          </a:p>
        </p:txBody>
      </p:sp>
      <p:sp>
        <p:nvSpPr>
          <p:cNvPr id="14" name="Rectangle 13" descr="Arrow Circle">
            <a:extLst>
              <a:ext uri="{FF2B5EF4-FFF2-40B4-BE49-F238E27FC236}">
                <a16:creationId xmlns:a16="http://schemas.microsoft.com/office/drawing/2014/main" id="{E32AAD62-E264-4F9B-A3E5-76F74E60CE08}"/>
              </a:ext>
            </a:extLst>
          </p:cNvPr>
          <p:cNvSpPr/>
          <p:nvPr/>
        </p:nvSpPr>
        <p:spPr>
          <a:xfrm>
            <a:off x="185746" y="158252"/>
            <a:ext cx="810000" cy="81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pic>
        <p:nvPicPr>
          <p:cNvPr id="24578" name="Picture 2" descr="Challenges And Opportunities Icon Transparent PNG - 363x400 - Free Download  on NicePNG">
            <a:extLst>
              <a:ext uri="{FF2B5EF4-FFF2-40B4-BE49-F238E27FC236}">
                <a16:creationId xmlns:a16="http://schemas.microsoft.com/office/drawing/2014/main" id="{700630F0-7457-4F30-B70E-2D3ED39CE97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9343" y="5525223"/>
            <a:ext cx="2029688" cy="1175734"/>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8EC4D4D3-1231-48B9-82DB-50C6D5ED3769}"/>
              </a:ext>
            </a:extLst>
          </p:cNvPr>
          <p:cNvCxnSpPr/>
          <p:nvPr/>
        </p:nvCxnSpPr>
        <p:spPr>
          <a:xfrm>
            <a:off x="5815013" y="3200400"/>
            <a:ext cx="1785937"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012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45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D83B-06F0-4FF9-B65B-476F139B7DD6}"/>
              </a:ext>
            </a:extLst>
          </p:cNvPr>
          <p:cNvSpPr>
            <a:spLocks noGrp="1"/>
          </p:cNvSpPr>
          <p:nvPr>
            <p:ph type="title"/>
          </p:nvPr>
        </p:nvSpPr>
        <p:spPr>
          <a:xfrm>
            <a:off x="952582" y="499790"/>
            <a:ext cx="11407487" cy="1325563"/>
          </a:xfrm>
        </p:spPr>
        <p:txBody>
          <a:bodyPr vert="horz" lIns="91440" tIns="45720" rIns="91440" bIns="45720" rtlCol="0">
            <a:normAutofit/>
          </a:bodyPr>
          <a:lstStyle/>
          <a:p>
            <a:r>
              <a:rPr lang="en-US" sz="3600" b="1" kern="1200">
                <a:solidFill>
                  <a:srgbClr val="C00000"/>
                </a:solidFill>
                <a:latin typeface="+mn-lt"/>
                <a:ea typeface="+mj-ea"/>
                <a:cs typeface="+mj-cs"/>
              </a:rPr>
              <a:t>Outline</a:t>
            </a:r>
            <a:endParaRPr lang="en-US" sz="3600" b="1" kern="1200" dirty="0">
              <a:solidFill>
                <a:srgbClr val="C00000"/>
              </a:solidFill>
              <a:latin typeface="+mn-lt"/>
              <a:ea typeface="+mj-ea"/>
              <a:cs typeface="+mj-cs"/>
            </a:endParaRPr>
          </a:p>
        </p:txBody>
      </p:sp>
      <p:sp>
        <p:nvSpPr>
          <p:cNvPr id="4" name="Slide Number Placeholder 3">
            <a:extLst>
              <a:ext uri="{FF2B5EF4-FFF2-40B4-BE49-F238E27FC236}">
                <a16:creationId xmlns:a16="http://schemas.microsoft.com/office/drawing/2014/main" id="{6BCB7624-A1C7-4426-8368-29FA59AFDABA}"/>
              </a:ext>
            </a:extLst>
          </p:cNvPr>
          <p:cNvSpPr>
            <a:spLocks noGrp="1"/>
          </p:cNvSpPr>
          <p:nvPr>
            <p:ph type="sldNum" sz="quarter" idx="12"/>
          </p:nvPr>
        </p:nvSpPr>
        <p:spPr>
          <a:xfrm>
            <a:off x="8610600" y="6356350"/>
            <a:ext cx="2743200" cy="365125"/>
          </a:xfrm>
        </p:spPr>
        <p:txBody>
          <a:bodyPr vert="horz" lIns="91440" tIns="45720" rIns="91440" bIns="45720" rtlCol="0">
            <a:normAutofit/>
          </a:bodyPr>
          <a:lstStyle/>
          <a:p>
            <a:pPr>
              <a:spcAft>
                <a:spcPts val="600"/>
              </a:spcAft>
            </a:pPr>
            <a:fld id="{1B0F1E11-9AFB-4D01-B7E6-FD33B3440EEB}" type="slidenum">
              <a:rPr lang="en-US"/>
              <a:pPr>
                <a:spcAft>
                  <a:spcPts val="600"/>
                </a:spcAft>
              </a:pPr>
              <a:t>2</a:t>
            </a:fld>
            <a:endParaRPr lang="en-US"/>
          </a:p>
        </p:txBody>
      </p:sp>
      <p:sp>
        <p:nvSpPr>
          <p:cNvPr id="30" name="Rectangle 29" descr="Help">
            <a:extLst>
              <a:ext uri="{FF2B5EF4-FFF2-40B4-BE49-F238E27FC236}">
                <a16:creationId xmlns:a16="http://schemas.microsoft.com/office/drawing/2014/main" id="{A65CDA67-FA3C-4735-8D37-D68707B52CBE}"/>
              </a:ext>
            </a:extLst>
          </p:cNvPr>
          <p:cNvSpPr/>
          <p:nvPr/>
        </p:nvSpPr>
        <p:spPr>
          <a:xfrm>
            <a:off x="1461000" y="2528998"/>
            <a:ext cx="810000" cy="810000"/>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nvGrpSpPr>
          <p:cNvPr id="31" name="Group 30">
            <a:extLst>
              <a:ext uri="{FF2B5EF4-FFF2-40B4-BE49-F238E27FC236}">
                <a16:creationId xmlns:a16="http://schemas.microsoft.com/office/drawing/2014/main" id="{F5D73E89-35EE-4618-AB99-F7AF383D080C}"/>
              </a:ext>
            </a:extLst>
          </p:cNvPr>
          <p:cNvGrpSpPr/>
          <p:nvPr/>
        </p:nvGrpSpPr>
        <p:grpSpPr>
          <a:xfrm>
            <a:off x="966000" y="3609001"/>
            <a:ext cx="1800000" cy="720000"/>
            <a:chOff x="573743" y="2355670"/>
            <a:chExt cx="1800000" cy="720000"/>
          </a:xfrm>
        </p:grpSpPr>
        <p:sp>
          <p:nvSpPr>
            <p:cNvPr id="51" name="Rectangle 50">
              <a:extLst>
                <a:ext uri="{FF2B5EF4-FFF2-40B4-BE49-F238E27FC236}">
                  <a16:creationId xmlns:a16="http://schemas.microsoft.com/office/drawing/2014/main" id="{D9B130EE-9C72-45E8-8F04-BD62A962CEFE}"/>
                </a:ext>
              </a:extLst>
            </p:cNvPr>
            <p:cNvSpPr/>
            <p:nvPr/>
          </p:nvSpPr>
          <p:spPr>
            <a:xfrm>
              <a:off x="573743"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52" name="TextBox 51">
              <a:extLst>
                <a:ext uri="{FF2B5EF4-FFF2-40B4-BE49-F238E27FC236}">
                  <a16:creationId xmlns:a16="http://schemas.microsoft.com/office/drawing/2014/main" id="{4F46EEB6-4695-4FAF-B1EB-354E331DD155}"/>
                </a:ext>
              </a:extLst>
            </p:cNvPr>
            <p:cNvSpPr txBox="1"/>
            <p:nvPr/>
          </p:nvSpPr>
          <p:spPr>
            <a:xfrm>
              <a:off x="573743"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FR" sz="2100" kern="1200" dirty="0" err="1"/>
                <a:t>Context</a:t>
              </a:r>
              <a:r>
                <a:rPr lang="fr-FR" sz="2100" kern="1200" dirty="0"/>
                <a:t> &amp; </a:t>
              </a:r>
              <a:r>
                <a:rPr lang="fr-FR" sz="2100" kern="1200" dirty="0" err="1"/>
                <a:t>Problematic</a:t>
              </a:r>
              <a:r>
                <a:rPr lang="fr-FR" sz="2100" kern="1200" dirty="0"/>
                <a:t> </a:t>
              </a:r>
              <a:endParaRPr lang="en-US" sz="2100" kern="1200" dirty="0"/>
            </a:p>
          </p:txBody>
        </p:sp>
      </p:grpSp>
      <p:sp>
        <p:nvSpPr>
          <p:cNvPr id="32" name="Rectangle 31" descr="Smart Phone">
            <a:extLst>
              <a:ext uri="{FF2B5EF4-FFF2-40B4-BE49-F238E27FC236}">
                <a16:creationId xmlns:a16="http://schemas.microsoft.com/office/drawing/2014/main" id="{D08C7446-C7BB-47F0-BD1B-EDE1BAE10C5C}"/>
              </a:ext>
            </a:extLst>
          </p:cNvPr>
          <p:cNvSpPr/>
          <p:nvPr/>
        </p:nvSpPr>
        <p:spPr>
          <a:xfrm>
            <a:off x="3576000" y="2528998"/>
            <a:ext cx="810000" cy="81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nvGrpSpPr>
          <p:cNvPr id="34" name="Group 33">
            <a:extLst>
              <a:ext uri="{FF2B5EF4-FFF2-40B4-BE49-F238E27FC236}">
                <a16:creationId xmlns:a16="http://schemas.microsoft.com/office/drawing/2014/main" id="{D8B93D8A-54C8-4E54-99D2-A9936661E6B5}"/>
              </a:ext>
            </a:extLst>
          </p:cNvPr>
          <p:cNvGrpSpPr/>
          <p:nvPr/>
        </p:nvGrpSpPr>
        <p:grpSpPr>
          <a:xfrm>
            <a:off x="3081000" y="3609001"/>
            <a:ext cx="1800000" cy="720000"/>
            <a:chOff x="2688743" y="2355670"/>
            <a:chExt cx="1800000" cy="720000"/>
          </a:xfrm>
        </p:grpSpPr>
        <p:sp>
          <p:nvSpPr>
            <p:cNvPr id="49" name="Rectangle 48">
              <a:extLst>
                <a:ext uri="{FF2B5EF4-FFF2-40B4-BE49-F238E27FC236}">
                  <a16:creationId xmlns:a16="http://schemas.microsoft.com/office/drawing/2014/main" id="{FA494388-221E-4E55-A26B-D90E3B48440A}"/>
                </a:ext>
              </a:extLst>
            </p:cNvPr>
            <p:cNvSpPr/>
            <p:nvPr/>
          </p:nvSpPr>
          <p:spPr>
            <a:xfrm>
              <a:off x="2688743" y="2355670"/>
              <a:ext cx="1800000" cy="720000"/>
            </a:xfrm>
            <a:prstGeom prst="rect">
              <a:avLst/>
            </a:prstGeom>
            <a:blipFill rotWithShape="0">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p:spPr>
          <p:style>
            <a:lnRef idx="0">
              <a:schemeClr val="dk1">
                <a:alpha val="0"/>
                <a:hueOff val="0"/>
                <a:satOff val="0"/>
                <a:lumOff val="0"/>
                <a:alphaOff val="0"/>
              </a:schemeClr>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sp>
        <p:sp>
          <p:nvSpPr>
            <p:cNvPr id="50" name="TextBox 49">
              <a:extLst>
                <a:ext uri="{FF2B5EF4-FFF2-40B4-BE49-F238E27FC236}">
                  <a16:creationId xmlns:a16="http://schemas.microsoft.com/office/drawing/2014/main" id="{C22653E4-9BC4-47EA-AC46-FE77F1A8F8CC}"/>
                </a:ext>
              </a:extLst>
            </p:cNvPr>
            <p:cNvSpPr txBox="1"/>
            <p:nvPr/>
          </p:nvSpPr>
          <p:spPr>
            <a:xfrm>
              <a:off x="2688743"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FR" sz="2100" kern="1200" dirty="0" err="1"/>
                <a:t>Suggested</a:t>
              </a:r>
              <a:r>
                <a:rPr lang="fr-FR" sz="2100" kern="1200" dirty="0"/>
                <a:t> solution</a:t>
              </a:r>
              <a:endParaRPr lang="en-US" sz="2100" kern="1200" dirty="0"/>
            </a:p>
          </p:txBody>
        </p:sp>
      </p:grpSp>
      <p:sp>
        <p:nvSpPr>
          <p:cNvPr id="36" name="Rectangle 35" descr="Head with Gears">
            <a:extLst>
              <a:ext uri="{FF2B5EF4-FFF2-40B4-BE49-F238E27FC236}">
                <a16:creationId xmlns:a16="http://schemas.microsoft.com/office/drawing/2014/main" id="{34C3B597-F6B3-488E-8179-90A956940D4E}"/>
              </a:ext>
            </a:extLst>
          </p:cNvPr>
          <p:cNvSpPr/>
          <p:nvPr/>
        </p:nvSpPr>
        <p:spPr>
          <a:xfrm>
            <a:off x="5691000" y="2528998"/>
            <a:ext cx="810000" cy="81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nvGrpSpPr>
          <p:cNvPr id="38" name="Group 37">
            <a:extLst>
              <a:ext uri="{FF2B5EF4-FFF2-40B4-BE49-F238E27FC236}">
                <a16:creationId xmlns:a16="http://schemas.microsoft.com/office/drawing/2014/main" id="{CFF3C982-2E13-4E78-AD3D-5BACC57741AC}"/>
              </a:ext>
            </a:extLst>
          </p:cNvPr>
          <p:cNvGrpSpPr/>
          <p:nvPr/>
        </p:nvGrpSpPr>
        <p:grpSpPr>
          <a:xfrm>
            <a:off x="5196000" y="3609001"/>
            <a:ext cx="1800000" cy="720000"/>
            <a:chOff x="4803743" y="2355670"/>
            <a:chExt cx="1800000" cy="720000"/>
          </a:xfrm>
        </p:grpSpPr>
        <p:sp>
          <p:nvSpPr>
            <p:cNvPr id="47" name="Rectangle 46">
              <a:extLst>
                <a:ext uri="{FF2B5EF4-FFF2-40B4-BE49-F238E27FC236}">
                  <a16:creationId xmlns:a16="http://schemas.microsoft.com/office/drawing/2014/main" id="{79EBA5DA-4F7F-4BCA-98C9-280355EC381D}"/>
                </a:ext>
              </a:extLst>
            </p:cNvPr>
            <p:cNvSpPr/>
            <p:nvPr/>
          </p:nvSpPr>
          <p:spPr>
            <a:xfrm>
              <a:off x="4803743"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8" name="TextBox 47">
              <a:extLst>
                <a:ext uri="{FF2B5EF4-FFF2-40B4-BE49-F238E27FC236}">
                  <a16:creationId xmlns:a16="http://schemas.microsoft.com/office/drawing/2014/main" id="{F0725388-7E35-48E4-A6BE-517A2617FF22}"/>
                </a:ext>
              </a:extLst>
            </p:cNvPr>
            <p:cNvSpPr txBox="1"/>
            <p:nvPr/>
          </p:nvSpPr>
          <p:spPr>
            <a:xfrm>
              <a:off x="4803743"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FR" sz="2100" kern="1200" dirty="0" err="1"/>
                <a:t>Approach</a:t>
              </a:r>
              <a:r>
                <a:rPr lang="fr-FR" sz="2100" kern="1200" dirty="0"/>
                <a:t> </a:t>
              </a:r>
              <a:endParaRPr lang="en-US" sz="2100" kern="1200" dirty="0"/>
            </a:p>
          </p:txBody>
        </p:sp>
      </p:grpSp>
      <p:sp>
        <p:nvSpPr>
          <p:cNvPr id="39" name="Rectangle 38" descr="Arrow Circle">
            <a:extLst>
              <a:ext uri="{FF2B5EF4-FFF2-40B4-BE49-F238E27FC236}">
                <a16:creationId xmlns:a16="http://schemas.microsoft.com/office/drawing/2014/main" id="{2B0B21C2-75F3-4D89-A6AD-ADDAEECBA88A}"/>
              </a:ext>
            </a:extLst>
          </p:cNvPr>
          <p:cNvSpPr/>
          <p:nvPr/>
        </p:nvSpPr>
        <p:spPr>
          <a:xfrm>
            <a:off x="7806000" y="2528998"/>
            <a:ext cx="810000" cy="810000"/>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nvGrpSpPr>
          <p:cNvPr id="40" name="Group 39">
            <a:extLst>
              <a:ext uri="{FF2B5EF4-FFF2-40B4-BE49-F238E27FC236}">
                <a16:creationId xmlns:a16="http://schemas.microsoft.com/office/drawing/2014/main" id="{67DED0F4-0659-427A-B94E-9079B37AB55C}"/>
              </a:ext>
            </a:extLst>
          </p:cNvPr>
          <p:cNvGrpSpPr/>
          <p:nvPr/>
        </p:nvGrpSpPr>
        <p:grpSpPr>
          <a:xfrm>
            <a:off x="7311000" y="3609001"/>
            <a:ext cx="1800000" cy="720000"/>
            <a:chOff x="6918743" y="2355670"/>
            <a:chExt cx="1800000" cy="720000"/>
          </a:xfrm>
        </p:grpSpPr>
        <p:sp>
          <p:nvSpPr>
            <p:cNvPr id="45" name="Rectangle 44">
              <a:extLst>
                <a:ext uri="{FF2B5EF4-FFF2-40B4-BE49-F238E27FC236}">
                  <a16:creationId xmlns:a16="http://schemas.microsoft.com/office/drawing/2014/main" id="{92F8CE41-D573-421C-AD77-64985DC9B72A}"/>
                </a:ext>
              </a:extLst>
            </p:cNvPr>
            <p:cNvSpPr/>
            <p:nvPr/>
          </p:nvSpPr>
          <p:spPr>
            <a:xfrm>
              <a:off x="6918743"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TextBox 45">
              <a:extLst>
                <a:ext uri="{FF2B5EF4-FFF2-40B4-BE49-F238E27FC236}">
                  <a16:creationId xmlns:a16="http://schemas.microsoft.com/office/drawing/2014/main" id="{E5C9CC97-F696-4A63-8EB1-5917A30B474C}"/>
                </a:ext>
              </a:extLst>
            </p:cNvPr>
            <p:cNvSpPr txBox="1"/>
            <p:nvPr/>
          </p:nvSpPr>
          <p:spPr>
            <a:xfrm>
              <a:off x="6918743"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FR" sz="2100" kern="1200" dirty="0"/>
                <a:t>Details &amp; </a:t>
              </a:r>
              <a:r>
                <a:rPr lang="fr-FR" sz="2100" kern="1200" dirty="0" err="1"/>
                <a:t>Implementation</a:t>
              </a:r>
              <a:endParaRPr lang="en-US" sz="2100" kern="1200" dirty="0"/>
            </a:p>
          </p:txBody>
        </p:sp>
      </p:grpSp>
      <p:sp>
        <p:nvSpPr>
          <p:cNvPr id="41" name="Rectangle 40" descr="Checkmark">
            <a:extLst>
              <a:ext uri="{FF2B5EF4-FFF2-40B4-BE49-F238E27FC236}">
                <a16:creationId xmlns:a16="http://schemas.microsoft.com/office/drawing/2014/main" id="{7881B9DE-B519-4741-A849-82CA768E8B79}"/>
              </a:ext>
            </a:extLst>
          </p:cNvPr>
          <p:cNvSpPr/>
          <p:nvPr/>
        </p:nvSpPr>
        <p:spPr>
          <a:xfrm>
            <a:off x="9921000" y="2528998"/>
            <a:ext cx="810000" cy="810000"/>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grpSp>
        <p:nvGrpSpPr>
          <p:cNvPr id="42" name="Group 41">
            <a:extLst>
              <a:ext uri="{FF2B5EF4-FFF2-40B4-BE49-F238E27FC236}">
                <a16:creationId xmlns:a16="http://schemas.microsoft.com/office/drawing/2014/main" id="{A9DB752C-9588-4103-AD3C-815ABAF23FEB}"/>
              </a:ext>
            </a:extLst>
          </p:cNvPr>
          <p:cNvGrpSpPr/>
          <p:nvPr/>
        </p:nvGrpSpPr>
        <p:grpSpPr>
          <a:xfrm>
            <a:off x="9426000" y="3609001"/>
            <a:ext cx="1800000" cy="720000"/>
            <a:chOff x="9033743" y="2355670"/>
            <a:chExt cx="1800000" cy="720000"/>
          </a:xfrm>
        </p:grpSpPr>
        <p:sp>
          <p:nvSpPr>
            <p:cNvPr id="43" name="Rectangle 42">
              <a:extLst>
                <a:ext uri="{FF2B5EF4-FFF2-40B4-BE49-F238E27FC236}">
                  <a16:creationId xmlns:a16="http://schemas.microsoft.com/office/drawing/2014/main" id="{C443EACE-419E-4A86-8B66-A76676C22DA1}"/>
                </a:ext>
              </a:extLst>
            </p:cNvPr>
            <p:cNvSpPr/>
            <p:nvPr/>
          </p:nvSpPr>
          <p:spPr>
            <a:xfrm>
              <a:off x="9033743" y="2355670"/>
              <a:ext cx="180000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4" name="TextBox 43">
              <a:extLst>
                <a:ext uri="{FF2B5EF4-FFF2-40B4-BE49-F238E27FC236}">
                  <a16:creationId xmlns:a16="http://schemas.microsoft.com/office/drawing/2014/main" id="{0BEFD3EF-CD30-4A9D-936A-FB75EAA13C8D}"/>
                </a:ext>
              </a:extLst>
            </p:cNvPr>
            <p:cNvSpPr txBox="1"/>
            <p:nvPr/>
          </p:nvSpPr>
          <p:spPr>
            <a:xfrm>
              <a:off x="9033743" y="2355670"/>
              <a:ext cx="180000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pPr>
              <a:r>
                <a:rPr lang="fr-FR" sz="2100" kern="1200" dirty="0"/>
                <a:t>Conclusion </a:t>
              </a:r>
              <a:endParaRPr lang="en-US" sz="2100" kern="1200" dirty="0"/>
            </a:p>
          </p:txBody>
        </p:sp>
      </p:grpSp>
    </p:spTree>
    <p:extLst>
      <p:ext uri="{BB962C8B-B14F-4D97-AF65-F5344CB8AC3E}">
        <p14:creationId xmlns:p14="http://schemas.microsoft.com/office/powerpoint/2010/main" val="1709699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B7378D4-0847-4F9B-A1E5-3DAE39A12806}"/>
              </a:ext>
            </a:extLst>
          </p:cNvPr>
          <p:cNvSpPr>
            <a:spLocks noGrp="1"/>
          </p:cNvSpPr>
          <p:nvPr>
            <p:ph type="sldNum" sz="quarter" idx="12"/>
          </p:nvPr>
        </p:nvSpPr>
        <p:spPr/>
        <p:txBody>
          <a:bodyPr/>
          <a:lstStyle/>
          <a:p>
            <a:fld id="{1B0F1E11-9AFB-4D01-B7E6-FD33B3440EEB}" type="slidenum">
              <a:rPr lang="en-US" smtClean="0"/>
              <a:t>20</a:t>
            </a:fld>
            <a:endParaRPr lang="en-US"/>
          </a:p>
        </p:txBody>
      </p:sp>
      <p:pic>
        <p:nvPicPr>
          <p:cNvPr id="6" name="Picture 5">
            <a:extLst>
              <a:ext uri="{FF2B5EF4-FFF2-40B4-BE49-F238E27FC236}">
                <a16:creationId xmlns:a16="http://schemas.microsoft.com/office/drawing/2014/main" id="{21C2A810-BCA9-455A-9922-5E3852A73A46}"/>
              </a:ext>
            </a:extLst>
          </p:cNvPr>
          <p:cNvPicPr>
            <a:picLocks noChangeAspect="1"/>
          </p:cNvPicPr>
          <p:nvPr/>
        </p:nvPicPr>
        <p:blipFill>
          <a:blip r:embed="rId3"/>
          <a:stretch>
            <a:fillRect/>
          </a:stretch>
        </p:blipFill>
        <p:spPr>
          <a:xfrm>
            <a:off x="7442208" y="3944818"/>
            <a:ext cx="4124901" cy="2476846"/>
          </a:xfrm>
          <a:prstGeom prst="rect">
            <a:avLst/>
          </a:prstGeom>
          <a:ln>
            <a:solidFill>
              <a:schemeClr val="tx1"/>
            </a:solidFill>
          </a:ln>
        </p:spPr>
      </p:pic>
      <p:pic>
        <p:nvPicPr>
          <p:cNvPr id="8" name="Picture 7">
            <a:extLst>
              <a:ext uri="{FF2B5EF4-FFF2-40B4-BE49-F238E27FC236}">
                <a16:creationId xmlns:a16="http://schemas.microsoft.com/office/drawing/2014/main" id="{04397E5B-2251-4A42-A0FB-04F7D1D9D871}"/>
              </a:ext>
            </a:extLst>
          </p:cNvPr>
          <p:cNvPicPr>
            <a:picLocks noChangeAspect="1"/>
          </p:cNvPicPr>
          <p:nvPr/>
        </p:nvPicPr>
        <p:blipFill>
          <a:blip r:embed="rId4"/>
          <a:stretch>
            <a:fillRect/>
          </a:stretch>
        </p:blipFill>
        <p:spPr>
          <a:xfrm>
            <a:off x="7365998" y="228623"/>
            <a:ext cx="4201111" cy="3315163"/>
          </a:xfrm>
          <a:prstGeom prst="rect">
            <a:avLst/>
          </a:prstGeom>
          <a:ln>
            <a:solidFill>
              <a:schemeClr val="tx1"/>
            </a:solidFill>
          </a:ln>
        </p:spPr>
      </p:pic>
      <p:pic>
        <p:nvPicPr>
          <p:cNvPr id="9" name="Picture 8">
            <a:extLst>
              <a:ext uri="{FF2B5EF4-FFF2-40B4-BE49-F238E27FC236}">
                <a16:creationId xmlns:a16="http://schemas.microsoft.com/office/drawing/2014/main" id="{F6BC0B05-3EA1-43C8-8148-E4E6C72EBD41}"/>
              </a:ext>
            </a:extLst>
          </p:cNvPr>
          <p:cNvPicPr>
            <a:picLocks noChangeAspect="1"/>
          </p:cNvPicPr>
          <p:nvPr/>
        </p:nvPicPr>
        <p:blipFill>
          <a:blip r:embed="rId5"/>
          <a:stretch>
            <a:fillRect/>
          </a:stretch>
        </p:blipFill>
        <p:spPr>
          <a:xfrm>
            <a:off x="222605" y="1042913"/>
            <a:ext cx="6071940" cy="1362265"/>
          </a:xfrm>
          <a:prstGeom prst="rect">
            <a:avLst/>
          </a:prstGeom>
          <a:solidFill>
            <a:srgbClr val="C00000"/>
          </a:solidFill>
          <a:ln>
            <a:solidFill>
              <a:srgbClr val="0070C0"/>
            </a:solidFill>
          </a:ln>
        </p:spPr>
      </p:pic>
      <p:pic>
        <p:nvPicPr>
          <p:cNvPr id="10" name="Picture 9">
            <a:extLst>
              <a:ext uri="{FF2B5EF4-FFF2-40B4-BE49-F238E27FC236}">
                <a16:creationId xmlns:a16="http://schemas.microsoft.com/office/drawing/2014/main" id="{67F47F12-285F-470B-A506-F327FA432565}"/>
              </a:ext>
            </a:extLst>
          </p:cNvPr>
          <p:cNvPicPr>
            <a:picLocks noChangeAspect="1"/>
          </p:cNvPicPr>
          <p:nvPr/>
        </p:nvPicPr>
        <p:blipFill>
          <a:blip r:embed="rId6"/>
          <a:stretch>
            <a:fillRect/>
          </a:stretch>
        </p:blipFill>
        <p:spPr>
          <a:xfrm>
            <a:off x="258700" y="4754426"/>
            <a:ext cx="5999750" cy="1324160"/>
          </a:xfrm>
          <a:prstGeom prst="rect">
            <a:avLst/>
          </a:prstGeom>
          <a:ln>
            <a:solidFill>
              <a:srgbClr val="0070C0"/>
            </a:solidFill>
          </a:ln>
        </p:spPr>
      </p:pic>
      <p:sp>
        <p:nvSpPr>
          <p:cNvPr id="11" name="Title 1">
            <a:extLst>
              <a:ext uri="{FF2B5EF4-FFF2-40B4-BE49-F238E27FC236}">
                <a16:creationId xmlns:a16="http://schemas.microsoft.com/office/drawing/2014/main" id="{C579D355-D4E4-46FD-8E35-F4C467357841}"/>
              </a:ext>
            </a:extLst>
          </p:cNvPr>
          <p:cNvSpPr txBox="1">
            <a:spLocks/>
          </p:cNvSpPr>
          <p:nvPr/>
        </p:nvSpPr>
        <p:spPr>
          <a:xfrm>
            <a:off x="4628147" y="0"/>
            <a:ext cx="281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startAt="3"/>
            </a:pPr>
            <a:r>
              <a:rPr lang="fr-FR" sz="2800" b="1" dirty="0">
                <a:latin typeface="+mn-lt"/>
              </a:rPr>
              <a:t>Graph2Csv</a:t>
            </a:r>
            <a:endParaRPr lang="en-US" sz="2800" b="1" dirty="0">
              <a:latin typeface="+mn-lt"/>
            </a:endParaRPr>
          </a:p>
          <a:p>
            <a:pPr marL="514350" indent="-514350">
              <a:lnSpc>
                <a:spcPct val="100000"/>
              </a:lnSpc>
              <a:buFont typeface="+mj-lt"/>
              <a:buAutoNum type="arabicPeriod" startAt="3"/>
            </a:pPr>
            <a:endParaRPr lang="en-US" sz="2800" b="1" dirty="0">
              <a:solidFill>
                <a:srgbClr val="C00000"/>
              </a:solidFill>
              <a:latin typeface="+mn-lt"/>
            </a:endParaRPr>
          </a:p>
        </p:txBody>
      </p:sp>
      <p:sp>
        <p:nvSpPr>
          <p:cNvPr id="12" name="Rectangle 11" descr="Arrow Circle">
            <a:extLst>
              <a:ext uri="{FF2B5EF4-FFF2-40B4-BE49-F238E27FC236}">
                <a16:creationId xmlns:a16="http://schemas.microsoft.com/office/drawing/2014/main" id="{4C447549-E643-482D-913E-BDEF2C21BC48}"/>
              </a:ext>
            </a:extLst>
          </p:cNvPr>
          <p:cNvSpPr/>
          <p:nvPr/>
        </p:nvSpPr>
        <p:spPr>
          <a:xfrm>
            <a:off x="185746" y="158252"/>
            <a:ext cx="810000" cy="81000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Tree>
    <p:extLst>
      <p:ext uri="{BB962C8B-B14F-4D97-AF65-F5344CB8AC3E}">
        <p14:creationId xmlns:p14="http://schemas.microsoft.com/office/powerpoint/2010/main" val="17325165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431705-E00D-4BB7-999C-F2F570B28F6E}"/>
              </a:ext>
            </a:extLst>
          </p:cNvPr>
          <p:cNvSpPr>
            <a:spLocks noGrp="1"/>
          </p:cNvSpPr>
          <p:nvPr>
            <p:ph type="sldNum" sz="quarter" idx="12"/>
          </p:nvPr>
        </p:nvSpPr>
        <p:spPr/>
        <p:txBody>
          <a:bodyPr/>
          <a:lstStyle/>
          <a:p>
            <a:fld id="{1B0F1E11-9AFB-4D01-B7E6-FD33B3440EEB}" type="slidenum">
              <a:rPr lang="en-US" smtClean="0"/>
              <a:t>21</a:t>
            </a:fld>
            <a:endParaRPr lang="en-US"/>
          </a:p>
        </p:txBody>
      </p:sp>
      <p:pic>
        <p:nvPicPr>
          <p:cNvPr id="5" name="ToGraph">
            <a:hlinkClick r:id="" action="ppaction://media"/>
            <a:extLst>
              <a:ext uri="{FF2B5EF4-FFF2-40B4-BE49-F238E27FC236}">
                <a16:creationId xmlns:a16="http://schemas.microsoft.com/office/drawing/2014/main" id="{EAD43184-2710-4660-A877-23C7D0D764F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966" y="1647675"/>
            <a:ext cx="8026006" cy="4514628"/>
          </a:xfrm>
          <a:prstGeom prst="rect">
            <a:avLst/>
          </a:prstGeom>
          <a:ln w="19050">
            <a:solidFill>
              <a:schemeClr val="tx1"/>
            </a:solidFill>
          </a:ln>
        </p:spPr>
      </p:pic>
      <p:sp>
        <p:nvSpPr>
          <p:cNvPr id="6" name="Rectangle 5" descr="Arrow Circle">
            <a:extLst>
              <a:ext uri="{FF2B5EF4-FFF2-40B4-BE49-F238E27FC236}">
                <a16:creationId xmlns:a16="http://schemas.microsoft.com/office/drawing/2014/main" id="{39465661-27A5-41AD-9CBD-544BBCDC1F5E}"/>
              </a:ext>
            </a:extLst>
          </p:cNvPr>
          <p:cNvSpPr/>
          <p:nvPr/>
        </p:nvSpPr>
        <p:spPr>
          <a:xfrm>
            <a:off x="185746" y="158252"/>
            <a:ext cx="810000" cy="810000"/>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sp>
        <p:nvSpPr>
          <p:cNvPr id="7" name="Title 1">
            <a:extLst>
              <a:ext uri="{FF2B5EF4-FFF2-40B4-BE49-F238E27FC236}">
                <a16:creationId xmlns:a16="http://schemas.microsoft.com/office/drawing/2014/main" id="{06502717-5168-473E-A786-C91E1A14404B}"/>
              </a:ext>
            </a:extLst>
          </p:cNvPr>
          <p:cNvSpPr txBox="1">
            <a:spLocks/>
          </p:cNvSpPr>
          <p:nvPr/>
        </p:nvSpPr>
        <p:spPr>
          <a:xfrm>
            <a:off x="4688929" y="563252"/>
            <a:ext cx="281414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startAt="4"/>
            </a:pPr>
            <a:r>
              <a:rPr lang="fr-FR" sz="2800" b="1" dirty="0" err="1">
                <a:latin typeface="+mn-lt"/>
              </a:rPr>
              <a:t>Loading</a:t>
            </a:r>
            <a:r>
              <a:rPr lang="fr-FR" sz="2800" b="1" dirty="0">
                <a:latin typeface="+mn-lt"/>
              </a:rPr>
              <a:t> Data</a:t>
            </a:r>
            <a:endParaRPr lang="en-US" sz="2800" b="1" dirty="0">
              <a:latin typeface="+mn-lt"/>
            </a:endParaRPr>
          </a:p>
          <a:p>
            <a:pPr marL="514350" indent="-514350">
              <a:lnSpc>
                <a:spcPct val="100000"/>
              </a:lnSpc>
              <a:buFont typeface="+mj-lt"/>
              <a:buAutoNum type="arabicPeriod" startAt="4"/>
            </a:pPr>
            <a:endParaRPr lang="en-US" sz="2800" b="1" dirty="0">
              <a:solidFill>
                <a:srgbClr val="C00000"/>
              </a:solidFill>
              <a:latin typeface="+mn-lt"/>
            </a:endParaRPr>
          </a:p>
        </p:txBody>
      </p:sp>
    </p:spTree>
    <p:extLst>
      <p:ext uri="{BB962C8B-B14F-4D97-AF65-F5344CB8AC3E}">
        <p14:creationId xmlns:p14="http://schemas.microsoft.com/office/powerpoint/2010/main" val="3380044764"/>
      </p:ext>
    </p:extLst>
  </p:cSld>
  <p:clrMapOvr>
    <a:masterClrMapping/>
  </p:clrMapOvr>
  <mc:AlternateContent xmlns:mc="http://schemas.openxmlformats.org/markup-compatibility/2006" xmlns:p14="http://schemas.microsoft.com/office/powerpoint/2010/main">
    <mc:Choice Requires="p14">
      <p:transition spd="slow" p14:dur="2000" advTm="56736"/>
    </mc:Choice>
    <mc:Fallback xmlns="">
      <p:transition spd="slow" advTm="567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3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5"/>
                                        </p:tgtEl>
                                      </p:cBhvr>
                                    </p:cmd>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7BD6B8B-042E-4792-B4CA-E6220D03F022}"/>
              </a:ext>
            </a:extLst>
          </p:cNvPr>
          <p:cNvSpPr>
            <a:spLocks noGrp="1"/>
          </p:cNvSpPr>
          <p:nvPr>
            <p:ph type="sldNum" sz="quarter" idx="12"/>
          </p:nvPr>
        </p:nvSpPr>
        <p:spPr/>
        <p:txBody>
          <a:bodyPr/>
          <a:lstStyle/>
          <a:p>
            <a:fld id="{1B0F1E11-9AFB-4D01-B7E6-FD33B3440EEB}" type="slidenum">
              <a:rPr lang="en-US" smtClean="0"/>
              <a:t>22</a:t>
            </a:fld>
            <a:endParaRPr lang="en-US"/>
          </a:p>
        </p:txBody>
      </p:sp>
      <p:sp>
        <p:nvSpPr>
          <p:cNvPr id="7" name="Title 1">
            <a:extLst>
              <a:ext uri="{FF2B5EF4-FFF2-40B4-BE49-F238E27FC236}">
                <a16:creationId xmlns:a16="http://schemas.microsoft.com/office/drawing/2014/main" id="{544C41E3-6BE1-40C0-AC44-AF55A6B28F6E}"/>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Conclusion</a:t>
            </a:r>
            <a:endParaRPr lang="en-US" sz="3200" b="1" dirty="0">
              <a:solidFill>
                <a:srgbClr val="C00000"/>
              </a:solidFill>
              <a:latin typeface="+mn-lt"/>
            </a:endParaRPr>
          </a:p>
        </p:txBody>
      </p:sp>
      <p:sp>
        <p:nvSpPr>
          <p:cNvPr id="9" name="Rectangle 8" descr="Checkmark">
            <a:extLst>
              <a:ext uri="{FF2B5EF4-FFF2-40B4-BE49-F238E27FC236}">
                <a16:creationId xmlns:a16="http://schemas.microsoft.com/office/drawing/2014/main" id="{58A05336-6C14-432A-ABEF-449CABE6FCDE}"/>
              </a:ext>
            </a:extLst>
          </p:cNvPr>
          <p:cNvSpPr/>
          <p:nvPr/>
        </p:nvSpPr>
        <p:spPr>
          <a:xfrm>
            <a:off x="252726" y="100326"/>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6">
              <a:hueOff val="0"/>
              <a:satOff val="0"/>
              <a:lumOff val="0"/>
              <a:alphaOff val="0"/>
            </a:schemeClr>
          </a:effectRef>
          <a:fontRef idx="minor">
            <a:schemeClr val="lt1"/>
          </a:fontRef>
        </p:style>
      </p:sp>
      <p:sp>
        <p:nvSpPr>
          <p:cNvPr id="10" name="Title 1">
            <a:extLst>
              <a:ext uri="{FF2B5EF4-FFF2-40B4-BE49-F238E27FC236}">
                <a16:creationId xmlns:a16="http://schemas.microsoft.com/office/drawing/2014/main" id="{8DC8BDB2-389B-4635-85CE-FF0A7F2BDF86}"/>
              </a:ext>
            </a:extLst>
          </p:cNvPr>
          <p:cNvSpPr txBox="1">
            <a:spLocks/>
          </p:cNvSpPr>
          <p:nvPr/>
        </p:nvSpPr>
        <p:spPr>
          <a:xfrm>
            <a:off x="838200" y="1549156"/>
            <a:ext cx="10515600" cy="122921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US" sz="2400" dirty="0"/>
              <a:t>We presented a novel approach to learn model domain concepts and relationships between these elements.</a:t>
            </a:r>
          </a:p>
        </p:txBody>
      </p:sp>
      <p:sp>
        <p:nvSpPr>
          <p:cNvPr id="12" name="TextBox 11">
            <a:extLst>
              <a:ext uri="{FF2B5EF4-FFF2-40B4-BE49-F238E27FC236}">
                <a16:creationId xmlns:a16="http://schemas.microsoft.com/office/drawing/2014/main" id="{9FEDC523-B4D9-4643-A8FC-B7C80DCA82B6}"/>
              </a:ext>
            </a:extLst>
          </p:cNvPr>
          <p:cNvSpPr txBox="1"/>
          <p:nvPr/>
        </p:nvSpPr>
        <p:spPr>
          <a:xfrm>
            <a:off x="838200" y="2778369"/>
            <a:ext cx="6096000" cy="461665"/>
          </a:xfrm>
          <a:prstGeom prst="rect">
            <a:avLst/>
          </a:prstGeom>
          <a:noFill/>
        </p:spPr>
        <p:txBody>
          <a:bodyPr wrap="square">
            <a:spAutoFit/>
          </a:bodyPr>
          <a:lstStyle/>
          <a:p>
            <a:pPr marL="342900" indent="-342900">
              <a:lnSpc>
                <a:spcPct val="100000"/>
              </a:lnSpc>
              <a:buFont typeface="Arial" panose="020B0604020202020204" pitchFamily="34" charset="0"/>
              <a:buChar char="•"/>
            </a:pPr>
            <a:r>
              <a:rPr lang="en-US" sz="2400" dirty="0">
                <a:latin typeface="+mj-lt"/>
              </a:rPr>
              <a:t>Challenges tackled: </a:t>
            </a:r>
          </a:p>
        </p:txBody>
      </p:sp>
      <p:sp>
        <p:nvSpPr>
          <p:cNvPr id="13" name="TextBox 12">
            <a:extLst>
              <a:ext uri="{FF2B5EF4-FFF2-40B4-BE49-F238E27FC236}">
                <a16:creationId xmlns:a16="http://schemas.microsoft.com/office/drawing/2014/main" id="{E17042AC-7D04-4519-93F7-9392D51C6D03}"/>
              </a:ext>
            </a:extLst>
          </p:cNvPr>
          <p:cNvSpPr txBox="1"/>
          <p:nvPr/>
        </p:nvSpPr>
        <p:spPr>
          <a:xfrm>
            <a:off x="2253761" y="3240034"/>
            <a:ext cx="9360877" cy="4893647"/>
          </a:xfrm>
          <a:prstGeom prst="rect">
            <a:avLst/>
          </a:prstGeom>
          <a:noFill/>
        </p:spPr>
        <p:txBody>
          <a:bodyPr wrap="square">
            <a:spAutoFit/>
          </a:bodyPr>
          <a:lstStyle/>
          <a:p>
            <a:pPr marL="342900" indent="-342900">
              <a:lnSpc>
                <a:spcPct val="100000"/>
              </a:lnSpc>
              <a:buFont typeface="Wingdings" panose="05000000000000000000" pitchFamily="2" charset="2"/>
              <a:buChar char="ü"/>
            </a:pPr>
            <a:r>
              <a:rPr lang="en-US" sz="2400" b="1" dirty="0">
                <a:latin typeface="+mj-lt"/>
              </a:rPr>
              <a:t>Genericity</a:t>
            </a:r>
            <a:r>
              <a:rPr lang="en-US" sz="2400" dirty="0">
                <a:latin typeface="+mj-lt"/>
              </a:rPr>
              <a:t>:</a:t>
            </a:r>
          </a:p>
          <a:p>
            <a:pPr marL="800100" lvl="1" indent="-342900">
              <a:buFont typeface="Wingdings" panose="05000000000000000000" pitchFamily="2" charset="2"/>
              <a:buChar char="ü"/>
            </a:pPr>
            <a:r>
              <a:rPr lang="en-US" sz="2400" dirty="0">
                <a:latin typeface="+mj-lt"/>
              </a:rPr>
              <a:t>It’s scenario independent </a:t>
            </a:r>
          </a:p>
          <a:p>
            <a:pPr marL="800100" lvl="1" indent="-342900">
              <a:buFont typeface="Wingdings" panose="05000000000000000000" pitchFamily="2" charset="2"/>
              <a:buChar char="v"/>
            </a:pPr>
            <a:r>
              <a:rPr lang="en-US" sz="2400" dirty="0">
                <a:latin typeface="+mj-lt"/>
              </a:rPr>
              <a:t>(for now only tested on Java)  </a:t>
            </a:r>
          </a:p>
          <a:p>
            <a:pPr marL="342900" indent="-342900">
              <a:buFont typeface="Wingdings" panose="05000000000000000000" pitchFamily="2" charset="2"/>
              <a:buChar char="ü"/>
            </a:pPr>
            <a:r>
              <a:rPr lang="en-US" sz="2400" b="1" dirty="0">
                <a:latin typeface="+mj-lt"/>
              </a:rPr>
              <a:t>Automation:</a:t>
            </a:r>
          </a:p>
          <a:p>
            <a:pPr marL="800100" lvl="1" indent="-342900">
              <a:buFont typeface="Wingdings" panose="05000000000000000000" pitchFamily="2" charset="2"/>
              <a:buChar char="v"/>
            </a:pPr>
            <a:r>
              <a:rPr lang="en-US" sz="2400" dirty="0">
                <a:latin typeface="+mj-lt"/>
              </a:rPr>
              <a:t>Working on That….(ATL ok, </a:t>
            </a:r>
            <a:r>
              <a:rPr lang="en-US" sz="2400" dirty="0" err="1">
                <a:latin typeface="+mj-lt"/>
              </a:rPr>
              <a:t>Modisco</a:t>
            </a:r>
            <a:r>
              <a:rPr lang="en-US" sz="2400" dirty="0">
                <a:latin typeface="+mj-lt"/>
              </a:rPr>
              <a:t> (depreciated ….),chaining)</a:t>
            </a:r>
          </a:p>
          <a:p>
            <a:pPr marL="342900" indent="-342900">
              <a:buFont typeface="Wingdings" panose="05000000000000000000" pitchFamily="2" charset="2"/>
              <a:buChar char="ü"/>
            </a:pPr>
            <a:r>
              <a:rPr lang="en-US" sz="2400" b="1" dirty="0">
                <a:latin typeface="+mj-lt"/>
              </a:rPr>
              <a:t>Scalability:</a:t>
            </a:r>
          </a:p>
          <a:p>
            <a:pPr marL="800100" lvl="1" indent="-342900">
              <a:buFont typeface="Wingdings" panose="05000000000000000000" pitchFamily="2" charset="2"/>
              <a:buChar char="ü"/>
            </a:pPr>
            <a:r>
              <a:rPr lang="en-US" sz="2400" dirty="0">
                <a:latin typeface="+mj-lt"/>
              </a:rPr>
              <a:t>Bigger projects (tested on two public </a:t>
            </a:r>
            <a:r>
              <a:rPr lang="en-US" sz="2400" dirty="0" err="1">
                <a:latin typeface="+mj-lt"/>
              </a:rPr>
              <a:t>github</a:t>
            </a:r>
            <a:r>
              <a:rPr lang="en-US" sz="2400" dirty="0">
                <a:latin typeface="+mj-lt"/>
              </a:rPr>
              <a:t> projects.) </a:t>
            </a:r>
          </a:p>
          <a:p>
            <a:pPr marL="342900" indent="-342900">
              <a:buFont typeface="Wingdings" panose="05000000000000000000" pitchFamily="2" charset="2"/>
              <a:buChar char="ü"/>
            </a:pPr>
            <a:r>
              <a:rPr lang="en-US" sz="2400" b="1" dirty="0">
                <a:latin typeface="+mj-lt"/>
              </a:rPr>
              <a:t>Extendibility: </a:t>
            </a:r>
          </a:p>
          <a:p>
            <a:pPr marL="800100" lvl="1" indent="-342900">
              <a:buFont typeface="Wingdings" panose="05000000000000000000" pitchFamily="2" charset="2"/>
              <a:buChar char="ü"/>
            </a:pPr>
            <a:r>
              <a:rPr lang="en-US" sz="2400" dirty="0">
                <a:latin typeface="+mj-lt"/>
              </a:rPr>
              <a:t>More features could be added easily.  (metamodels++) </a:t>
            </a:r>
          </a:p>
          <a:p>
            <a:pPr marL="800100" lvl="1" indent="-342900">
              <a:buFont typeface="Wingdings" panose="05000000000000000000" pitchFamily="2" charset="2"/>
              <a:buChar char="ü"/>
            </a:pPr>
            <a:endParaRPr lang="en-US" sz="2400" dirty="0">
              <a:latin typeface="+mj-lt"/>
            </a:endParaRPr>
          </a:p>
          <a:p>
            <a:pPr lvl="1"/>
            <a:endParaRPr lang="en-US" sz="2400" dirty="0">
              <a:latin typeface="+mj-lt"/>
            </a:endParaRPr>
          </a:p>
          <a:p>
            <a:pPr>
              <a:lnSpc>
                <a:spcPct val="100000"/>
              </a:lnSpc>
            </a:pPr>
            <a:r>
              <a:rPr lang="en-US" sz="2400" dirty="0">
                <a:latin typeface="+mj-lt"/>
              </a:rPr>
              <a:t> </a:t>
            </a:r>
          </a:p>
          <a:p>
            <a:pPr marL="342900" indent="-342900">
              <a:lnSpc>
                <a:spcPct val="100000"/>
              </a:lnSpc>
              <a:buFont typeface="Wingdings" panose="05000000000000000000" pitchFamily="2" charset="2"/>
              <a:buChar char="ü"/>
            </a:pPr>
            <a:endParaRPr lang="en-US" sz="2400" dirty="0">
              <a:latin typeface="+mj-lt"/>
            </a:endParaRPr>
          </a:p>
        </p:txBody>
      </p:sp>
    </p:spTree>
    <p:extLst>
      <p:ext uri="{BB962C8B-B14F-4D97-AF65-F5344CB8AC3E}">
        <p14:creationId xmlns:p14="http://schemas.microsoft.com/office/powerpoint/2010/main" val="135704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F0209B5-85BC-4738-9482-67A588364719}"/>
              </a:ext>
            </a:extLst>
          </p:cNvPr>
          <p:cNvSpPr>
            <a:spLocks noGrp="1"/>
          </p:cNvSpPr>
          <p:nvPr>
            <p:ph idx="1"/>
          </p:nvPr>
        </p:nvSpPr>
        <p:spPr>
          <a:xfrm>
            <a:off x="838200" y="1397000"/>
            <a:ext cx="10515600" cy="4351338"/>
          </a:xfrm>
        </p:spPr>
        <p:txBody>
          <a:bodyPr>
            <a:normAutofit/>
          </a:bodyPr>
          <a:lstStyle/>
          <a:p>
            <a:pPr marL="0" indent="0" algn="ctr">
              <a:buNone/>
            </a:pPr>
            <a:r>
              <a:rPr lang="fr-FR" sz="7200" dirty="0" err="1"/>
              <a:t>Thank</a:t>
            </a:r>
            <a:r>
              <a:rPr lang="fr-FR" sz="7200" dirty="0"/>
              <a:t> </a:t>
            </a:r>
            <a:r>
              <a:rPr lang="fr-FR" sz="7200" dirty="0" err="1"/>
              <a:t>you</a:t>
            </a:r>
            <a:r>
              <a:rPr lang="fr-FR" sz="7200" dirty="0"/>
              <a:t> ! </a:t>
            </a:r>
            <a:endParaRPr lang="en-US" sz="7200" dirty="0"/>
          </a:p>
        </p:txBody>
      </p:sp>
      <p:sp>
        <p:nvSpPr>
          <p:cNvPr id="4" name="Slide Number Placeholder 3">
            <a:extLst>
              <a:ext uri="{FF2B5EF4-FFF2-40B4-BE49-F238E27FC236}">
                <a16:creationId xmlns:a16="http://schemas.microsoft.com/office/drawing/2014/main" id="{D32AA4A7-6A72-4A6E-9C78-EBE8F7585C0A}"/>
              </a:ext>
            </a:extLst>
          </p:cNvPr>
          <p:cNvSpPr>
            <a:spLocks noGrp="1"/>
          </p:cNvSpPr>
          <p:nvPr>
            <p:ph type="sldNum" sz="quarter" idx="12"/>
          </p:nvPr>
        </p:nvSpPr>
        <p:spPr/>
        <p:txBody>
          <a:bodyPr/>
          <a:lstStyle/>
          <a:p>
            <a:fld id="{1B0F1E11-9AFB-4D01-B7E6-FD33B3440EEB}" type="slidenum">
              <a:rPr lang="en-US" smtClean="0"/>
              <a:t>23</a:t>
            </a:fld>
            <a:endParaRPr lang="en-US"/>
          </a:p>
        </p:txBody>
      </p:sp>
    </p:spTree>
    <p:extLst>
      <p:ext uri="{BB962C8B-B14F-4D97-AF65-F5344CB8AC3E}">
        <p14:creationId xmlns:p14="http://schemas.microsoft.com/office/powerpoint/2010/main" val="1997857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6153-EA5B-4D6D-BF0B-556771D1B792}"/>
              </a:ext>
            </a:extLst>
          </p:cNvPr>
          <p:cNvSpPr>
            <a:spLocks noGrp="1"/>
          </p:cNvSpPr>
          <p:nvPr>
            <p:ph type="title"/>
          </p:nvPr>
        </p:nvSpPr>
        <p:spPr/>
        <p:txBody>
          <a:bodyPr>
            <a:normAutofit/>
          </a:bodyPr>
          <a:lstStyle/>
          <a:p>
            <a:pPr lvl="0">
              <a:lnSpc>
                <a:spcPct val="100000"/>
              </a:lnSpc>
            </a:pPr>
            <a:r>
              <a:rPr lang="fr-FR" sz="3200" b="1" dirty="0" err="1">
                <a:solidFill>
                  <a:srgbClr val="C00000"/>
                </a:solidFill>
                <a:latin typeface="+mn-lt"/>
              </a:rPr>
              <a:t>Context</a:t>
            </a:r>
            <a:r>
              <a:rPr lang="fr-FR" sz="3200" b="1" dirty="0">
                <a:solidFill>
                  <a:srgbClr val="C00000"/>
                </a:solidFill>
                <a:latin typeface="+mn-lt"/>
              </a:rPr>
              <a:t> &amp; </a:t>
            </a:r>
            <a:r>
              <a:rPr lang="fr-FR" sz="3200" b="1" dirty="0" err="1">
                <a:solidFill>
                  <a:srgbClr val="C00000"/>
                </a:solidFill>
                <a:latin typeface="+mn-lt"/>
              </a:rPr>
              <a:t>Problematic</a:t>
            </a:r>
            <a:r>
              <a:rPr lang="fr-FR" sz="3200" b="1" dirty="0">
                <a:solidFill>
                  <a:srgbClr val="C00000"/>
                </a:solidFill>
                <a:latin typeface="+mn-lt"/>
              </a:rPr>
              <a:t> </a:t>
            </a:r>
            <a:endParaRPr lang="en-US" sz="3200" b="1" dirty="0">
              <a:solidFill>
                <a:srgbClr val="C00000"/>
              </a:solidFill>
              <a:latin typeface="+mn-lt"/>
            </a:endParaRPr>
          </a:p>
        </p:txBody>
      </p:sp>
      <p:sp>
        <p:nvSpPr>
          <p:cNvPr id="4" name="Slide Number Placeholder 3">
            <a:extLst>
              <a:ext uri="{FF2B5EF4-FFF2-40B4-BE49-F238E27FC236}">
                <a16:creationId xmlns:a16="http://schemas.microsoft.com/office/drawing/2014/main" id="{F1B68885-8F37-4B5A-8EB3-F81EBD8B3721}"/>
              </a:ext>
            </a:extLst>
          </p:cNvPr>
          <p:cNvSpPr>
            <a:spLocks noGrp="1"/>
          </p:cNvSpPr>
          <p:nvPr>
            <p:ph type="sldNum" sz="quarter" idx="12"/>
          </p:nvPr>
        </p:nvSpPr>
        <p:spPr/>
        <p:txBody>
          <a:bodyPr/>
          <a:lstStyle/>
          <a:p>
            <a:fld id="{1B0F1E11-9AFB-4D01-B7E6-FD33B3440EEB}" type="slidenum">
              <a:rPr lang="en-US" smtClean="0"/>
              <a:t>3</a:t>
            </a:fld>
            <a:endParaRPr lang="en-US"/>
          </a:p>
        </p:txBody>
      </p:sp>
      <p:sp>
        <p:nvSpPr>
          <p:cNvPr id="5" name="Rectangle 4" descr="Help">
            <a:extLst>
              <a:ext uri="{FF2B5EF4-FFF2-40B4-BE49-F238E27FC236}">
                <a16:creationId xmlns:a16="http://schemas.microsoft.com/office/drawing/2014/main" id="{6AA339F2-7741-4814-BE3E-3B2C562EA7E6}"/>
              </a:ext>
            </a:extLst>
          </p:cNvPr>
          <p:cNvSpPr/>
          <p:nvPr/>
        </p:nvSpPr>
        <p:spPr>
          <a:xfrm>
            <a:off x="106945" y="0"/>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pic>
        <p:nvPicPr>
          <p:cNvPr id="2052" name="Picture 4" descr="Mini Html Project Code, HD Png Download , Transparent Png Image - PNGitem">
            <a:extLst>
              <a:ext uri="{FF2B5EF4-FFF2-40B4-BE49-F238E27FC236}">
                <a16:creationId xmlns:a16="http://schemas.microsoft.com/office/drawing/2014/main" id="{C808E5F5-08CD-4F7E-BB59-C1E9DBF388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059" y="2355912"/>
            <a:ext cx="3512432" cy="266699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chine Learning Algorithms In Layman&amp;#39;s Terms, Part 1 | by Audrey  Lorberfeld | Towards Data Science">
            <a:extLst>
              <a:ext uri="{FF2B5EF4-FFF2-40B4-BE49-F238E27FC236}">
                <a16:creationId xmlns:a16="http://schemas.microsoft.com/office/drawing/2014/main" id="{BB61DA93-0BF0-4F88-A547-B95459EEE4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05043" y="2055813"/>
            <a:ext cx="4342898" cy="310515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98FAB620-1BAF-4650-820D-31E7D28BAD22}"/>
              </a:ext>
            </a:extLst>
          </p:cNvPr>
          <p:cNvCxnSpPr>
            <a:cxnSpLocks/>
          </p:cNvCxnSpPr>
          <p:nvPr/>
        </p:nvCxnSpPr>
        <p:spPr>
          <a:xfrm>
            <a:off x="4155284" y="3689411"/>
            <a:ext cx="34485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251C81FB-6D33-4EFC-8415-DC733DAF9EC4}"/>
              </a:ext>
            </a:extLst>
          </p:cNvPr>
          <p:cNvSpPr txBox="1">
            <a:spLocks/>
          </p:cNvSpPr>
          <p:nvPr/>
        </p:nvSpPr>
        <p:spPr>
          <a:xfrm>
            <a:off x="585928" y="5387278"/>
            <a:ext cx="1187675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000" b="1" dirty="0">
                <a:solidFill>
                  <a:schemeClr val="accent2"/>
                </a:solidFill>
                <a:latin typeface="+mn-lt"/>
              </a:rPr>
              <a:t>Goal: </a:t>
            </a:r>
            <a:r>
              <a:rPr lang="fr-FR" sz="2000" b="1" dirty="0">
                <a:latin typeface="+mn-lt"/>
              </a:rPr>
              <a:t>A </a:t>
            </a:r>
            <a:r>
              <a:rPr lang="fr-FR" sz="2000" b="1" dirty="0" err="1">
                <a:latin typeface="+mn-lt"/>
              </a:rPr>
              <a:t>method</a:t>
            </a:r>
            <a:r>
              <a:rPr lang="fr-FR" sz="2000" b="1" dirty="0">
                <a:latin typeface="+mn-lt"/>
              </a:rPr>
              <a:t> to mine </a:t>
            </a:r>
            <a:r>
              <a:rPr lang="fr-FR" sz="2000" b="1" dirty="0" err="1">
                <a:latin typeface="+mn-lt"/>
              </a:rPr>
              <a:t>object</a:t>
            </a:r>
            <a:r>
              <a:rPr lang="fr-FR" sz="2000" b="1" dirty="0">
                <a:latin typeface="+mn-lt"/>
              </a:rPr>
              <a:t> </a:t>
            </a:r>
            <a:r>
              <a:rPr lang="fr-FR" sz="2000" b="1" dirty="0" err="1">
                <a:latin typeface="+mn-lt"/>
              </a:rPr>
              <a:t>oriented</a:t>
            </a:r>
            <a:r>
              <a:rPr lang="fr-FR" sz="2000" b="1" dirty="0">
                <a:latin typeface="+mn-lt"/>
              </a:rPr>
              <a:t> </a:t>
            </a:r>
            <a:r>
              <a:rPr lang="fr-FR" sz="2000" b="1" dirty="0" err="1">
                <a:latin typeface="+mn-lt"/>
              </a:rPr>
              <a:t>projects</a:t>
            </a:r>
            <a:r>
              <a:rPr lang="fr-FR" sz="2000" b="1" dirty="0">
                <a:latin typeface="+mn-lt"/>
              </a:rPr>
              <a:t> and </a:t>
            </a:r>
            <a:r>
              <a:rPr lang="fr-FR" sz="2000" b="1" dirty="0" err="1">
                <a:latin typeface="+mn-lt"/>
              </a:rPr>
              <a:t>identify</a:t>
            </a:r>
            <a:r>
              <a:rPr lang="fr-FR" sz="2000" b="1" dirty="0">
                <a:latin typeface="+mn-lt"/>
              </a:rPr>
              <a:t>  concepts, patterns &amp; relation </a:t>
            </a:r>
            <a:r>
              <a:rPr lang="fr-FR" sz="2000" b="1" dirty="0" err="1">
                <a:latin typeface="+mn-lt"/>
              </a:rPr>
              <a:t>between</a:t>
            </a:r>
            <a:r>
              <a:rPr lang="fr-FR" sz="2000" b="1" dirty="0">
                <a:latin typeface="+mn-lt"/>
              </a:rPr>
              <a:t> </a:t>
            </a:r>
            <a:r>
              <a:rPr lang="fr-FR" sz="2000" b="1" dirty="0" err="1">
                <a:latin typeface="+mn-lt"/>
              </a:rPr>
              <a:t>elements</a:t>
            </a:r>
            <a:r>
              <a:rPr lang="fr-FR" sz="2000" b="1" dirty="0">
                <a:latin typeface="+mn-lt"/>
              </a:rPr>
              <a:t>.</a:t>
            </a:r>
            <a:endParaRPr lang="en-US" sz="2000" b="1" dirty="0">
              <a:latin typeface="+mn-lt"/>
            </a:endParaRPr>
          </a:p>
        </p:txBody>
      </p:sp>
      <p:sp>
        <p:nvSpPr>
          <p:cNvPr id="15" name="Title 1">
            <a:extLst>
              <a:ext uri="{FF2B5EF4-FFF2-40B4-BE49-F238E27FC236}">
                <a16:creationId xmlns:a16="http://schemas.microsoft.com/office/drawing/2014/main" id="{EC0F487E-0857-4848-AD72-52E164626C3D}"/>
              </a:ext>
            </a:extLst>
          </p:cNvPr>
          <p:cNvSpPr txBox="1">
            <a:spLocks/>
          </p:cNvSpPr>
          <p:nvPr/>
        </p:nvSpPr>
        <p:spPr>
          <a:xfrm>
            <a:off x="4122946" y="3026629"/>
            <a:ext cx="311564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2400" dirty="0" err="1">
                <a:solidFill>
                  <a:schemeClr val="accent1"/>
                </a:solidFill>
                <a:latin typeface="Arial Black" panose="020B0A04020102020204" pitchFamily="34" charset="0"/>
              </a:rPr>
              <a:t>Encoded</a:t>
            </a:r>
            <a:r>
              <a:rPr lang="fr-FR" sz="2400" dirty="0">
                <a:solidFill>
                  <a:schemeClr val="accent1"/>
                </a:solidFill>
                <a:latin typeface="Arial Black" panose="020B0A04020102020204" pitchFamily="34" charset="0"/>
              </a:rPr>
              <a:t> concepts </a:t>
            </a:r>
            <a:endParaRPr lang="en-US" sz="2400" dirty="0">
              <a:solidFill>
                <a:schemeClr val="accent1"/>
              </a:solidFill>
              <a:latin typeface="Arial Black" panose="020B0A04020102020204" pitchFamily="34" charset="0"/>
            </a:endParaRPr>
          </a:p>
        </p:txBody>
      </p:sp>
    </p:spTree>
    <p:extLst>
      <p:ext uri="{BB962C8B-B14F-4D97-AF65-F5344CB8AC3E}">
        <p14:creationId xmlns:p14="http://schemas.microsoft.com/office/powerpoint/2010/main" val="91158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6153-EA5B-4D6D-BF0B-556771D1B792}"/>
              </a:ext>
            </a:extLst>
          </p:cNvPr>
          <p:cNvSpPr>
            <a:spLocks noGrp="1"/>
          </p:cNvSpPr>
          <p:nvPr>
            <p:ph type="title"/>
          </p:nvPr>
        </p:nvSpPr>
        <p:spPr/>
        <p:txBody>
          <a:bodyPr>
            <a:normAutofit/>
          </a:bodyPr>
          <a:lstStyle/>
          <a:p>
            <a:pPr lvl="0">
              <a:lnSpc>
                <a:spcPct val="100000"/>
              </a:lnSpc>
            </a:pPr>
            <a:r>
              <a:rPr lang="fr-FR" sz="3200" b="1" dirty="0" err="1">
                <a:solidFill>
                  <a:srgbClr val="C00000"/>
                </a:solidFill>
                <a:latin typeface="+mn-lt"/>
              </a:rPr>
              <a:t>Context</a:t>
            </a:r>
            <a:r>
              <a:rPr lang="fr-FR" sz="3200" b="1" dirty="0">
                <a:solidFill>
                  <a:srgbClr val="C00000"/>
                </a:solidFill>
                <a:latin typeface="+mn-lt"/>
              </a:rPr>
              <a:t> &amp; </a:t>
            </a:r>
            <a:r>
              <a:rPr lang="fr-FR" sz="3200" b="1" dirty="0" err="1">
                <a:solidFill>
                  <a:srgbClr val="C00000"/>
                </a:solidFill>
                <a:latin typeface="+mn-lt"/>
              </a:rPr>
              <a:t>Problematic</a:t>
            </a:r>
            <a:r>
              <a:rPr lang="fr-FR" sz="3200" b="1" dirty="0">
                <a:solidFill>
                  <a:srgbClr val="C00000"/>
                </a:solidFill>
                <a:latin typeface="+mn-lt"/>
              </a:rPr>
              <a:t> </a:t>
            </a:r>
            <a:endParaRPr lang="en-US" sz="3200" b="1" dirty="0">
              <a:solidFill>
                <a:srgbClr val="C00000"/>
              </a:solidFill>
              <a:latin typeface="+mn-lt"/>
            </a:endParaRPr>
          </a:p>
        </p:txBody>
      </p:sp>
      <p:sp>
        <p:nvSpPr>
          <p:cNvPr id="4" name="Slide Number Placeholder 3">
            <a:extLst>
              <a:ext uri="{FF2B5EF4-FFF2-40B4-BE49-F238E27FC236}">
                <a16:creationId xmlns:a16="http://schemas.microsoft.com/office/drawing/2014/main" id="{F1B68885-8F37-4B5A-8EB3-F81EBD8B3721}"/>
              </a:ext>
            </a:extLst>
          </p:cNvPr>
          <p:cNvSpPr>
            <a:spLocks noGrp="1"/>
          </p:cNvSpPr>
          <p:nvPr>
            <p:ph type="sldNum" sz="quarter" idx="12"/>
          </p:nvPr>
        </p:nvSpPr>
        <p:spPr/>
        <p:txBody>
          <a:bodyPr/>
          <a:lstStyle/>
          <a:p>
            <a:fld id="{1B0F1E11-9AFB-4D01-B7E6-FD33B3440EEB}" type="slidenum">
              <a:rPr lang="en-US" smtClean="0"/>
              <a:t>4</a:t>
            </a:fld>
            <a:endParaRPr lang="en-US"/>
          </a:p>
        </p:txBody>
      </p:sp>
      <p:sp>
        <p:nvSpPr>
          <p:cNvPr id="5" name="Rectangle 4" descr="Help">
            <a:extLst>
              <a:ext uri="{FF2B5EF4-FFF2-40B4-BE49-F238E27FC236}">
                <a16:creationId xmlns:a16="http://schemas.microsoft.com/office/drawing/2014/main" id="{6AA339F2-7741-4814-BE3E-3B2C562EA7E6}"/>
              </a:ext>
            </a:extLst>
          </p:cNvPr>
          <p:cNvSpPr/>
          <p:nvPr/>
        </p:nvSpPr>
        <p:spPr>
          <a:xfrm>
            <a:off x="106945" y="0"/>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TextBox 10">
            <a:extLst>
              <a:ext uri="{FF2B5EF4-FFF2-40B4-BE49-F238E27FC236}">
                <a16:creationId xmlns:a16="http://schemas.microsoft.com/office/drawing/2014/main" id="{0B33EB3E-9B46-47F1-9C0D-6C5091FB0AB6}"/>
              </a:ext>
            </a:extLst>
          </p:cNvPr>
          <p:cNvSpPr txBox="1"/>
          <p:nvPr/>
        </p:nvSpPr>
        <p:spPr>
          <a:xfrm>
            <a:off x="511943" y="2401511"/>
            <a:ext cx="10380245" cy="1200329"/>
          </a:xfrm>
          <a:prstGeom prst="rect">
            <a:avLst/>
          </a:prstGeom>
          <a:noFill/>
        </p:spPr>
        <p:txBody>
          <a:bodyPr wrap="square">
            <a:spAutoFit/>
          </a:bodyPr>
          <a:lstStyle/>
          <a:p>
            <a:pPr marL="285750" indent="-285750">
              <a:buFont typeface="Arial" panose="020B0604020202020204" pitchFamily="34" charset="0"/>
              <a:buChar char="•"/>
            </a:pPr>
            <a:r>
              <a:rPr lang="en-US" sz="3600" dirty="0"/>
              <a:t>Use of </a:t>
            </a:r>
            <a:r>
              <a:rPr lang="en-US" sz="3600" b="1" dirty="0"/>
              <a:t>document embedding technique </a:t>
            </a:r>
            <a:r>
              <a:rPr lang="en-US" sz="3600" dirty="0"/>
              <a:t>(Parsing, regular expression, </a:t>
            </a:r>
            <a:r>
              <a:rPr lang="en-US" sz="3600" dirty="0" err="1"/>
              <a:t>nlp</a:t>
            </a:r>
            <a:r>
              <a:rPr lang="en-US" sz="3600" dirty="0"/>
              <a:t>)  </a:t>
            </a:r>
          </a:p>
        </p:txBody>
      </p:sp>
      <p:sp>
        <p:nvSpPr>
          <p:cNvPr id="13" name="Title 1">
            <a:extLst>
              <a:ext uri="{FF2B5EF4-FFF2-40B4-BE49-F238E27FC236}">
                <a16:creationId xmlns:a16="http://schemas.microsoft.com/office/drawing/2014/main" id="{8CA68AA0-059E-486B-AE77-5A1689A1E722}"/>
              </a:ext>
            </a:extLst>
          </p:cNvPr>
          <p:cNvSpPr txBox="1">
            <a:spLocks/>
          </p:cNvSpPr>
          <p:nvPr/>
        </p:nvSpPr>
        <p:spPr>
          <a:xfrm>
            <a:off x="1242260" y="131296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3200" b="1" dirty="0" err="1">
                <a:solidFill>
                  <a:schemeClr val="accent1">
                    <a:lumMod val="75000"/>
                  </a:schemeClr>
                </a:solidFill>
                <a:latin typeface="+mn-lt"/>
              </a:rPr>
              <a:t>Related</a:t>
            </a:r>
            <a:r>
              <a:rPr lang="fr-FR" sz="3200" b="1" dirty="0">
                <a:solidFill>
                  <a:schemeClr val="accent1">
                    <a:lumMod val="75000"/>
                  </a:schemeClr>
                </a:solidFill>
                <a:latin typeface="+mn-lt"/>
              </a:rPr>
              <a:t> </a:t>
            </a:r>
            <a:r>
              <a:rPr lang="fr-FR" sz="3200" b="1" dirty="0" err="1">
                <a:solidFill>
                  <a:schemeClr val="accent1">
                    <a:lumMod val="75000"/>
                  </a:schemeClr>
                </a:solidFill>
                <a:latin typeface="+mn-lt"/>
              </a:rPr>
              <a:t>work</a:t>
            </a:r>
            <a:r>
              <a:rPr lang="fr-FR" sz="3200" b="1" dirty="0">
                <a:solidFill>
                  <a:schemeClr val="accent1">
                    <a:lumMod val="75000"/>
                  </a:schemeClr>
                </a:solidFill>
                <a:latin typeface="+mn-lt"/>
              </a:rPr>
              <a:t> </a:t>
            </a:r>
            <a:endParaRPr lang="en-US" sz="3200" b="1" dirty="0">
              <a:solidFill>
                <a:schemeClr val="accent1">
                  <a:lumMod val="75000"/>
                </a:schemeClr>
              </a:solidFill>
              <a:latin typeface="+mn-lt"/>
            </a:endParaRPr>
          </a:p>
        </p:txBody>
      </p:sp>
      <p:sp>
        <p:nvSpPr>
          <p:cNvPr id="15" name="TextBox 14">
            <a:extLst>
              <a:ext uri="{FF2B5EF4-FFF2-40B4-BE49-F238E27FC236}">
                <a16:creationId xmlns:a16="http://schemas.microsoft.com/office/drawing/2014/main" id="{CA32F2D8-7895-4140-9521-C49BD42A499F}"/>
              </a:ext>
            </a:extLst>
          </p:cNvPr>
          <p:cNvSpPr txBox="1"/>
          <p:nvPr/>
        </p:nvSpPr>
        <p:spPr>
          <a:xfrm>
            <a:off x="511942" y="5408514"/>
            <a:ext cx="10380245" cy="1200329"/>
          </a:xfrm>
          <a:prstGeom prst="rect">
            <a:avLst/>
          </a:prstGeom>
          <a:noFill/>
        </p:spPr>
        <p:txBody>
          <a:bodyPr wrap="square">
            <a:spAutoFit/>
          </a:bodyPr>
          <a:lstStyle/>
          <a:p>
            <a:pPr marL="285750" indent="-285750">
              <a:buFont typeface="Arial" panose="020B0604020202020204" pitchFamily="34" charset="0"/>
              <a:buChar char="•"/>
            </a:pPr>
            <a:r>
              <a:rPr lang="en-US" sz="3600" dirty="0"/>
              <a:t>Capture both lexical and structural information using textual tree structures(MDE principles).</a:t>
            </a:r>
          </a:p>
        </p:txBody>
      </p:sp>
      <p:sp>
        <p:nvSpPr>
          <p:cNvPr id="16" name="TextBox 15">
            <a:extLst>
              <a:ext uri="{FF2B5EF4-FFF2-40B4-BE49-F238E27FC236}">
                <a16:creationId xmlns:a16="http://schemas.microsoft.com/office/drawing/2014/main" id="{BBF510F3-FC16-474C-850B-DB98160B59E3}"/>
              </a:ext>
            </a:extLst>
          </p:cNvPr>
          <p:cNvSpPr txBox="1"/>
          <p:nvPr/>
        </p:nvSpPr>
        <p:spPr>
          <a:xfrm>
            <a:off x="511941" y="4459010"/>
            <a:ext cx="10380245" cy="646331"/>
          </a:xfrm>
          <a:prstGeom prst="rect">
            <a:avLst/>
          </a:prstGeom>
          <a:noFill/>
        </p:spPr>
        <p:txBody>
          <a:bodyPr wrap="square">
            <a:spAutoFit/>
          </a:bodyPr>
          <a:lstStyle/>
          <a:p>
            <a:pPr marL="285750" indent="-285750">
              <a:buFont typeface="Arial" panose="020B0604020202020204" pitchFamily="34" charset="0"/>
              <a:buChar char="•"/>
            </a:pPr>
            <a:r>
              <a:rPr lang="en-US" sz="3600" dirty="0"/>
              <a:t>Behavior (execution traces) of </a:t>
            </a:r>
            <a:r>
              <a:rPr lang="en-US" sz="3600" dirty="0" err="1"/>
              <a:t>programmes</a:t>
            </a:r>
            <a:endParaRPr lang="en-US" sz="3600" dirty="0"/>
          </a:p>
        </p:txBody>
      </p:sp>
    </p:spTree>
    <p:extLst>
      <p:ext uri="{BB962C8B-B14F-4D97-AF65-F5344CB8AC3E}">
        <p14:creationId xmlns:p14="http://schemas.microsoft.com/office/powerpoint/2010/main" val="35786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6153-EA5B-4D6D-BF0B-556771D1B792}"/>
              </a:ext>
            </a:extLst>
          </p:cNvPr>
          <p:cNvSpPr>
            <a:spLocks noGrp="1"/>
          </p:cNvSpPr>
          <p:nvPr>
            <p:ph type="title"/>
          </p:nvPr>
        </p:nvSpPr>
        <p:spPr/>
        <p:txBody>
          <a:bodyPr>
            <a:normAutofit/>
          </a:bodyPr>
          <a:lstStyle/>
          <a:p>
            <a:pPr lvl="0">
              <a:lnSpc>
                <a:spcPct val="100000"/>
              </a:lnSpc>
            </a:pPr>
            <a:r>
              <a:rPr lang="fr-FR" sz="3200" b="1" dirty="0" err="1">
                <a:solidFill>
                  <a:srgbClr val="C00000"/>
                </a:solidFill>
                <a:latin typeface="+mn-lt"/>
              </a:rPr>
              <a:t>Suggested</a:t>
            </a:r>
            <a:r>
              <a:rPr lang="fr-FR" sz="3200" b="1" dirty="0">
                <a:solidFill>
                  <a:srgbClr val="C00000"/>
                </a:solidFill>
                <a:latin typeface="+mn-lt"/>
              </a:rPr>
              <a:t> Solution</a:t>
            </a:r>
            <a:endParaRPr lang="en-US" sz="3200" b="1" dirty="0">
              <a:solidFill>
                <a:srgbClr val="C00000"/>
              </a:solidFill>
              <a:latin typeface="+mn-lt"/>
            </a:endParaRPr>
          </a:p>
        </p:txBody>
      </p:sp>
      <p:sp>
        <p:nvSpPr>
          <p:cNvPr id="4" name="Slide Number Placeholder 3">
            <a:extLst>
              <a:ext uri="{FF2B5EF4-FFF2-40B4-BE49-F238E27FC236}">
                <a16:creationId xmlns:a16="http://schemas.microsoft.com/office/drawing/2014/main" id="{F1B68885-8F37-4B5A-8EB3-F81EBD8B3721}"/>
              </a:ext>
            </a:extLst>
          </p:cNvPr>
          <p:cNvSpPr>
            <a:spLocks noGrp="1"/>
          </p:cNvSpPr>
          <p:nvPr>
            <p:ph type="sldNum" sz="quarter" idx="12"/>
          </p:nvPr>
        </p:nvSpPr>
        <p:spPr/>
        <p:txBody>
          <a:bodyPr/>
          <a:lstStyle/>
          <a:p>
            <a:fld id="{1B0F1E11-9AFB-4D01-B7E6-FD33B3440EEB}" type="slidenum">
              <a:rPr lang="en-US" smtClean="0"/>
              <a:t>5</a:t>
            </a:fld>
            <a:endParaRPr lang="en-US"/>
          </a:p>
        </p:txBody>
      </p:sp>
      <p:sp>
        <p:nvSpPr>
          <p:cNvPr id="10" name="Rectangle 9" descr="Smart Phone">
            <a:extLst>
              <a:ext uri="{FF2B5EF4-FFF2-40B4-BE49-F238E27FC236}">
                <a16:creationId xmlns:a16="http://schemas.microsoft.com/office/drawing/2014/main" id="{5528645B-92C8-4572-ACDE-7B3665F1811E}"/>
              </a:ext>
            </a:extLst>
          </p:cNvPr>
          <p:cNvSpPr/>
          <p:nvPr/>
        </p:nvSpPr>
        <p:spPr>
          <a:xfrm>
            <a:off x="39059" y="93663"/>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pic>
        <p:nvPicPr>
          <p:cNvPr id="13" name="Picture 4" descr="Mini Html Project Code, HD Png Download , Transparent Png Image - PNGitem">
            <a:extLst>
              <a:ext uri="{FF2B5EF4-FFF2-40B4-BE49-F238E27FC236}">
                <a16:creationId xmlns:a16="http://schemas.microsoft.com/office/drawing/2014/main" id="{6307A0B2-D0F3-4BA6-BF2B-B007E1BBBD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313" y="2860199"/>
            <a:ext cx="3070086" cy="2331124"/>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6C39BAB4-A560-430F-BAEF-C6D01AD52208}"/>
              </a:ext>
            </a:extLst>
          </p:cNvPr>
          <p:cNvSpPr txBox="1">
            <a:spLocks/>
          </p:cNvSpPr>
          <p:nvPr/>
        </p:nvSpPr>
        <p:spPr>
          <a:xfrm>
            <a:off x="4620735" y="1250915"/>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3200" b="1" dirty="0">
                <a:solidFill>
                  <a:schemeClr val="accent1"/>
                </a:solidFill>
                <a:latin typeface="+mn-lt"/>
              </a:rPr>
              <a:t>MDE </a:t>
            </a:r>
            <a:r>
              <a:rPr lang="fr-FR" sz="3200" b="1" dirty="0" err="1">
                <a:solidFill>
                  <a:schemeClr val="accent1"/>
                </a:solidFill>
                <a:latin typeface="+mn-lt"/>
              </a:rPr>
              <a:t>principles</a:t>
            </a:r>
            <a:r>
              <a:rPr lang="fr-FR" sz="3200" b="1" dirty="0">
                <a:solidFill>
                  <a:schemeClr val="accent1"/>
                </a:solidFill>
                <a:latin typeface="+mn-lt"/>
              </a:rPr>
              <a:t> </a:t>
            </a:r>
            <a:endParaRPr lang="en-US" sz="3200" b="1" dirty="0">
              <a:solidFill>
                <a:schemeClr val="accent1"/>
              </a:solidFill>
              <a:latin typeface="+mn-lt"/>
            </a:endParaRPr>
          </a:p>
        </p:txBody>
      </p:sp>
      <p:cxnSp>
        <p:nvCxnSpPr>
          <p:cNvPr id="15" name="Straight Arrow Connector 14">
            <a:extLst>
              <a:ext uri="{FF2B5EF4-FFF2-40B4-BE49-F238E27FC236}">
                <a16:creationId xmlns:a16="http://schemas.microsoft.com/office/drawing/2014/main" id="{461E917E-B348-4319-A981-75737EB74D4C}"/>
              </a:ext>
            </a:extLst>
          </p:cNvPr>
          <p:cNvCxnSpPr>
            <a:cxnSpLocks/>
            <a:stCxn id="13" idx="3"/>
            <a:endCxn id="6148" idx="0"/>
          </p:cNvCxnSpPr>
          <p:nvPr/>
        </p:nvCxnSpPr>
        <p:spPr>
          <a:xfrm>
            <a:off x="3581399" y="4025761"/>
            <a:ext cx="1512097" cy="1417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6146" name="Picture 2" descr="Vector Files Icon, Documents Icon, Files Icon, Papers Icon PNG and Vector  with Transparent Background for Free Download">
            <a:extLst>
              <a:ext uri="{FF2B5EF4-FFF2-40B4-BE49-F238E27FC236}">
                <a16:creationId xmlns:a16="http://schemas.microsoft.com/office/drawing/2014/main" id="{9D19EB11-03F0-4FB0-A5DE-AD2E1155DD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6440" y="4413132"/>
            <a:ext cx="1939119" cy="19391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100% Mink Lashes - Right Symbol In Black Clipart - Full Size Clipart  (#996970) - PinClipart">
            <a:extLst>
              <a:ext uri="{FF2B5EF4-FFF2-40B4-BE49-F238E27FC236}">
                <a16:creationId xmlns:a16="http://schemas.microsoft.com/office/drawing/2014/main" id="{DC52DB89-CCB6-49E8-AD63-3C398FA3401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2853" y="5443758"/>
            <a:ext cx="1241286" cy="1154933"/>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84C7DD69-BD74-4091-B399-6E5DAD6095B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47913" y="2576478"/>
            <a:ext cx="1931158" cy="193115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98D36F7B-D98B-48F4-BC85-2F6623B9F657}"/>
              </a:ext>
            </a:extLst>
          </p:cNvPr>
          <p:cNvCxnSpPr>
            <a:cxnSpLocks/>
            <a:stCxn id="6146" idx="3"/>
          </p:cNvCxnSpPr>
          <p:nvPr/>
        </p:nvCxnSpPr>
        <p:spPr>
          <a:xfrm flipV="1">
            <a:off x="7065559" y="4150003"/>
            <a:ext cx="1792067" cy="12326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Title 1">
            <a:extLst>
              <a:ext uri="{FF2B5EF4-FFF2-40B4-BE49-F238E27FC236}">
                <a16:creationId xmlns:a16="http://schemas.microsoft.com/office/drawing/2014/main" id="{CC051D7D-5344-42EE-A5BF-E2FD7C634B3F}"/>
              </a:ext>
            </a:extLst>
          </p:cNvPr>
          <p:cNvSpPr txBox="1">
            <a:spLocks/>
          </p:cNvSpPr>
          <p:nvPr/>
        </p:nvSpPr>
        <p:spPr>
          <a:xfrm>
            <a:off x="4744249" y="3487222"/>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err="1">
                <a:latin typeface="+mn-lt"/>
              </a:rPr>
              <a:t>Discovered</a:t>
            </a:r>
            <a:r>
              <a:rPr lang="fr-FR" sz="1800" b="1" dirty="0">
                <a:latin typeface="+mn-lt"/>
              </a:rPr>
              <a:t> input </a:t>
            </a:r>
            <a:endParaRPr lang="en-US" sz="1800" b="1" dirty="0">
              <a:latin typeface="+mn-lt"/>
            </a:endParaRPr>
          </a:p>
        </p:txBody>
      </p:sp>
      <p:sp>
        <p:nvSpPr>
          <p:cNvPr id="29" name="Title 1">
            <a:extLst>
              <a:ext uri="{FF2B5EF4-FFF2-40B4-BE49-F238E27FC236}">
                <a16:creationId xmlns:a16="http://schemas.microsoft.com/office/drawing/2014/main" id="{2DF37C6A-C531-4BEC-9F95-EA9E65CDE6FD}"/>
              </a:ext>
            </a:extLst>
          </p:cNvPr>
          <p:cNvSpPr txBox="1">
            <a:spLocks/>
          </p:cNvSpPr>
          <p:nvPr/>
        </p:nvSpPr>
        <p:spPr>
          <a:xfrm>
            <a:off x="757921" y="4812786"/>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latin typeface="+mn-lt"/>
              </a:rPr>
              <a:t>OOP</a:t>
            </a:r>
            <a:endParaRPr lang="en-US" sz="1800" b="1" dirty="0">
              <a:latin typeface="+mn-lt"/>
            </a:endParaRPr>
          </a:p>
        </p:txBody>
      </p:sp>
      <p:sp>
        <p:nvSpPr>
          <p:cNvPr id="30" name="Title 1">
            <a:extLst>
              <a:ext uri="{FF2B5EF4-FFF2-40B4-BE49-F238E27FC236}">
                <a16:creationId xmlns:a16="http://schemas.microsoft.com/office/drawing/2014/main" id="{E56B5E41-FCFF-4803-B275-A0C485477E96}"/>
              </a:ext>
            </a:extLst>
          </p:cNvPr>
          <p:cNvSpPr txBox="1">
            <a:spLocks/>
          </p:cNvSpPr>
          <p:nvPr/>
        </p:nvSpPr>
        <p:spPr>
          <a:xfrm>
            <a:off x="8660448" y="4813645"/>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latin typeface="+mn-lt"/>
              </a:rPr>
              <a:t>Machine </a:t>
            </a:r>
            <a:r>
              <a:rPr lang="fr-FR" sz="1800" b="1" dirty="0" err="1">
                <a:latin typeface="+mn-lt"/>
              </a:rPr>
              <a:t>learning</a:t>
            </a:r>
            <a:r>
              <a:rPr lang="fr-FR" sz="1800" b="1" dirty="0">
                <a:latin typeface="+mn-lt"/>
              </a:rPr>
              <a:t> </a:t>
            </a:r>
            <a:r>
              <a:rPr lang="fr-FR" sz="1800" b="1" dirty="0" err="1">
                <a:latin typeface="+mn-lt"/>
              </a:rPr>
              <a:t>algorithm</a:t>
            </a:r>
            <a:endParaRPr lang="en-US" sz="1800" b="1" dirty="0">
              <a:latin typeface="+mn-lt"/>
            </a:endParaRPr>
          </a:p>
        </p:txBody>
      </p:sp>
    </p:spTree>
    <p:extLst>
      <p:ext uri="{BB962C8B-B14F-4D97-AF65-F5344CB8AC3E}">
        <p14:creationId xmlns:p14="http://schemas.microsoft.com/office/powerpoint/2010/main" val="772963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66153-EA5B-4D6D-BF0B-556771D1B792}"/>
              </a:ext>
            </a:extLst>
          </p:cNvPr>
          <p:cNvSpPr>
            <a:spLocks noGrp="1"/>
          </p:cNvSpPr>
          <p:nvPr>
            <p:ph type="title"/>
          </p:nvPr>
        </p:nvSpPr>
        <p:spPr/>
        <p:txBody>
          <a:bodyPr>
            <a:normAutofit/>
          </a:bodyPr>
          <a:lstStyle/>
          <a:p>
            <a:pPr lvl="0">
              <a:lnSpc>
                <a:spcPct val="100000"/>
              </a:lnSpc>
            </a:pPr>
            <a:r>
              <a:rPr lang="fr-FR" sz="3200" b="1" dirty="0">
                <a:solidFill>
                  <a:srgbClr val="C00000"/>
                </a:solidFill>
                <a:latin typeface="+mn-lt"/>
              </a:rPr>
              <a:t>Challenges</a:t>
            </a:r>
            <a:endParaRPr lang="en-US" sz="3200" b="1" dirty="0">
              <a:solidFill>
                <a:srgbClr val="C00000"/>
              </a:solidFill>
              <a:latin typeface="+mn-lt"/>
            </a:endParaRPr>
          </a:p>
        </p:txBody>
      </p:sp>
      <p:sp>
        <p:nvSpPr>
          <p:cNvPr id="4" name="Slide Number Placeholder 3">
            <a:extLst>
              <a:ext uri="{FF2B5EF4-FFF2-40B4-BE49-F238E27FC236}">
                <a16:creationId xmlns:a16="http://schemas.microsoft.com/office/drawing/2014/main" id="{F1B68885-8F37-4B5A-8EB3-F81EBD8B3721}"/>
              </a:ext>
            </a:extLst>
          </p:cNvPr>
          <p:cNvSpPr>
            <a:spLocks noGrp="1"/>
          </p:cNvSpPr>
          <p:nvPr>
            <p:ph type="sldNum" sz="quarter" idx="12"/>
          </p:nvPr>
        </p:nvSpPr>
        <p:spPr/>
        <p:txBody>
          <a:bodyPr/>
          <a:lstStyle/>
          <a:p>
            <a:fld id="{1B0F1E11-9AFB-4D01-B7E6-FD33B3440EEB}" type="slidenum">
              <a:rPr lang="en-US" smtClean="0"/>
              <a:t>6</a:t>
            </a:fld>
            <a:endParaRPr lang="en-US"/>
          </a:p>
        </p:txBody>
      </p:sp>
      <p:sp>
        <p:nvSpPr>
          <p:cNvPr id="10" name="Rectangle 9" descr="Smart Phone">
            <a:extLst>
              <a:ext uri="{FF2B5EF4-FFF2-40B4-BE49-F238E27FC236}">
                <a16:creationId xmlns:a16="http://schemas.microsoft.com/office/drawing/2014/main" id="{5528645B-92C8-4572-ACDE-7B3665F1811E}"/>
              </a:ext>
            </a:extLst>
          </p:cNvPr>
          <p:cNvSpPr/>
          <p:nvPr/>
        </p:nvSpPr>
        <p:spPr>
          <a:xfrm>
            <a:off x="39059" y="93663"/>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TextBox 15">
            <a:extLst>
              <a:ext uri="{FF2B5EF4-FFF2-40B4-BE49-F238E27FC236}">
                <a16:creationId xmlns:a16="http://schemas.microsoft.com/office/drawing/2014/main" id="{E3E4D264-04B0-4227-A502-D606F2E1BF56}"/>
              </a:ext>
            </a:extLst>
          </p:cNvPr>
          <p:cNvSpPr txBox="1"/>
          <p:nvPr/>
        </p:nvSpPr>
        <p:spPr>
          <a:xfrm>
            <a:off x="519363" y="1520785"/>
            <a:ext cx="11153274" cy="4308872"/>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US" sz="3200" i="0" dirty="0">
                <a:solidFill>
                  <a:srgbClr val="333333"/>
                </a:solidFill>
                <a:effectLst/>
              </a:rPr>
              <a:t>Complexity of Data Extraction</a:t>
            </a:r>
          </a:p>
          <a:p>
            <a:pPr marL="457200" indent="-457200">
              <a:lnSpc>
                <a:spcPct val="200000"/>
              </a:lnSpc>
              <a:buFont typeface="Wingdings" panose="05000000000000000000" pitchFamily="2" charset="2"/>
              <a:buChar char="Ø"/>
            </a:pPr>
            <a:r>
              <a:rPr lang="en-US" sz="3200" dirty="0">
                <a:solidFill>
                  <a:srgbClr val="333333"/>
                </a:solidFill>
              </a:rPr>
              <a:t>Defining the exact elements that we need for each transformation step. </a:t>
            </a:r>
            <a:endParaRPr lang="en-US" sz="3200" i="0" dirty="0">
              <a:solidFill>
                <a:srgbClr val="333333"/>
              </a:solidFill>
              <a:effectLst/>
            </a:endParaRPr>
          </a:p>
          <a:p>
            <a:pPr marL="457200" indent="-457200">
              <a:lnSpc>
                <a:spcPct val="200000"/>
              </a:lnSpc>
              <a:buFont typeface="Wingdings" panose="05000000000000000000" pitchFamily="2" charset="2"/>
              <a:buChar char="Ø"/>
            </a:pPr>
            <a:r>
              <a:rPr lang="en-US" sz="3200" dirty="0">
                <a:solidFill>
                  <a:srgbClr val="333333"/>
                </a:solidFill>
              </a:rPr>
              <a:t> Automating the process.</a:t>
            </a:r>
            <a:endParaRPr lang="en-US" sz="3200" i="0" dirty="0">
              <a:solidFill>
                <a:srgbClr val="333333"/>
              </a:solidFill>
              <a:effectLst/>
            </a:endParaRPr>
          </a:p>
          <a:p>
            <a:endParaRPr lang="en-US" dirty="0"/>
          </a:p>
        </p:txBody>
      </p:sp>
      <p:sp>
        <p:nvSpPr>
          <p:cNvPr id="19" name="TextBox 18">
            <a:extLst>
              <a:ext uri="{FF2B5EF4-FFF2-40B4-BE49-F238E27FC236}">
                <a16:creationId xmlns:a16="http://schemas.microsoft.com/office/drawing/2014/main" id="{2E361C29-528E-4AE2-A9D6-646FDA1B822C}"/>
              </a:ext>
            </a:extLst>
          </p:cNvPr>
          <p:cNvSpPr txBox="1"/>
          <p:nvPr/>
        </p:nvSpPr>
        <p:spPr>
          <a:xfrm>
            <a:off x="3437021" y="5346365"/>
            <a:ext cx="5773240" cy="830933"/>
          </a:xfrm>
          <a:prstGeom prst="rect">
            <a:avLst/>
          </a:prstGeom>
          <a:noFill/>
        </p:spPr>
        <p:txBody>
          <a:bodyPr wrap="square">
            <a:spAutoFit/>
          </a:bodyPr>
          <a:lstStyle/>
          <a:p>
            <a:pPr marL="457200" indent="-457200">
              <a:lnSpc>
                <a:spcPct val="200000"/>
              </a:lnSpc>
              <a:buFont typeface="Wingdings" panose="05000000000000000000" pitchFamily="2" charset="2"/>
              <a:buChar char="Ø"/>
            </a:pPr>
            <a:r>
              <a:rPr lang="en-US" sz="2800" b="1" i="0" dirty="0">
                <a:solidFill>
                  <a:schemeClr val="accent1">
                    <a:lumMod val="75000"/>
                  </a:schemeClr>
                </a:solidFill>
                <a:effectLst/>
                <a:latin typeface="Georgia" panose="02040502050405020303" pitchFamily="18" charset="0"/>
              </a:rPr>
              <a:t>The right tools to work with </a:t>
            </a:r>
            <a:endParaRPr lang="en-US" dirty="0">
              <a:solidFill>
                <a:schemeClr val="accent1">
                  <a:lumMod val="75000"/>
                </a:schemeClr>
              </a:solidFill>
            </a:endParaRPr>
          </a:p>
        </p:txBody>
      </p:sp>
    </p:spTree>
    <p:extLst>
      <p:ext uri="{BB962C8B-B14F-4D97-AF65-F5344CB8AC3E}">
        <p14:creationId xmlns:p14="http://schemas.microsoft.com/office/powerpoint/2010/main" val="275191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7</a:t>
            </a:fld>
            <a:endParaRPr lang="en-US"/>
          </a:p>
        </p:txBody>
      </p:sp>
      <p:sp>
        <p:nvSpPr>
          <p:cNvPr id="5" name="Title 1">
            <a:extLst>
              <a:ext uri="{FF2B5EF4-FFF2-40B4-BE49-F238E27FC236}">
                <a16:creationId xmlns:a16="http://schemas.microsoft.com/office/drawing/2014/main" id="{6223040D-B077-46F9-AC19-BEE27AF49780}"/>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How </a:t>
            </a:r>
            <a:r>
              <a:rPr lang="fr-FR" sz="3200" b="1" dirty="0" err="1">
                <a:solidFill>
                  <a:srgbClr val="C00000"/>
                </a:solidFill>
                <a:latin typeface="+mn-lt"/>
              </a:rPr>
              <a:t>should</a:t>
            </a:r>
            <a:r>
              <a:rPr lang="fr-FR" sz="3200" b="1" dirty="0">
                <a:solidFill>
                  <a:srgbClr val="C00000"/>
                </a:solidFill>
                <a:latin typeface="+mn-lt"/>
              </a:rPr>
              <a:t> </a:t>
            </a:r>
            <a:r>
              <a:rPr lang="fr-FR" sz="3200" b="1" dirty="0" err="1">
                <a:solidFill>
                  <a:srgbClr val="C00000"/>
                </a:solidFill>
                <a:latin typeface="+mn-lt"/>
              </a:rPr>
              <a:t>we</a:t>
            </a:r>
            <a:r>
              <a:rPr lang="fr-FR" sz="3200" b="1" dirty="0">
                <a:solidFill>
                  <a:srgbClr val="C00000"/>
                </a:solidFill>
                <a:latin typeface="+mn-lt"/>
              </a:rPr>
              <a:t> </a:t>
            </a:r>
            <a:r>
              <a:rPr lang="fr-FR" sz="3200" b="1" dirty="0" err="1">
                <a:solidFill>
                  <a:srgbClr val="C00000"/>
                </a:solidFill>
                <a:latin typeface="+mn-lt"/>
              </a:rPr>
              <a:t>proceed</a:t>
            </a:r>
            <a:r>
              <a:rPr lang="fr-FR" sz="3200" b="1" dirty="0">
                <a:solidFill>
                  <a:srgbClr val="C00000"/>
                </a:solidFill>
                <a:latin typeface="+mn-lt"/>
              </a:rPr>
              <a:t> ? </a:t>
            </a:r>
            <a:endParaRPr lang="en-US" sz="3200" b="1" dirty="0">
              <a:solidFill>
                <a:srgbClr val="C00000"/>
              </a:solidFill>
              <a:latin typeface="+mn-lt"/>
            </a:endParaRPr>
          </a:p>
        </p:txBody>
      </p:sp>
      <p:pic>
        <p:nvPicPr>
          <p:cNvPr id="7" name="Picture 4" descr="Mini Html Project Code, HD Png Download , Transparent Png Image - PNGitem">
            <a:extLst>
              <a:ext uri="{FF2B5EF4-FFF2-40B4-BE49-F238E27FC236}">
                <a16:creationId xmlns:a16="http://schemas.microsoft.com/office/drawing/2014/main" id="{9D408A0E-2897-47BF-88F4-0624516C2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129" y="3327330"/>
            <a:ext cx="2418734" cy="1836552"/>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sp>
        <p:nvSpPr>
          <p:cNvPr id="8" name="Rectangle 7" descr="Head with Gears">
            <a:extLst>
              <a:ext uri="{FF2B5EF4-FFF2-40B4-BE49-F238E27FC236}">
                <a16:creationId xmlns:a16="http://schemas.microsoft.com/office/drawing/2014/main" id="{7A2C3F4B-259E-49D2-A7EF-7DC2A0AC65F4}"/>
              </a:ext>
            </a:extLst>
          </p:cNvPr>
          <p:cNvSpPr/>
          <p:nvPr/>
        </p:nvSpPr>
        <p:spPr>
          <a:xfrm>
            <a:off x="154904" y="59635"/>
            <a:ext cx="810000" cy="810000"/>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9" name="Title 1">
            <a:extLst>
              <a:ext uri="{FF2B5EF4-FFF2-40B4-BE49-F238E27FC236}">
                <a16:creationId xmlns:a16="http://schemas.microsoft.com/office/drawing/2014/main" id="{53DA1B64-3AB4-4AC6-8A71-558AC25C761C}"/>
              </a:ext>
            </a:extLst>
          </p:cNvPr>
          <p:cNvSpPr txBox="1">
            <a:spLocks/>
          </p:cNvSpPr>
          <p:nvPr/>
        </p:nvSpPr>
        <p:spPr>
          <a:xfrm>
            <a:off x="838200" y="96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a:pPr>
            <a:r>
              <a:rPr lang="fr-FR" sz="2800" b="1" dirty="0" err="1">
                <a:solidFill>
                  <a:schemeClr val="tx2"/>
                </a:solidFill>
                <a:latin typeface="+mn-lt"/>
              </a:rPr>
              <a:t>Discovering</a:t>
            </a:r>
            <a:r>
              <a:rPr lang="fr-FR" sz="2800" b="1" dirty="0">
                <a:solidFill>
                  <a:schemeClr val="tx2"/>
                </a:solidFill>
                <a:latin typeface="+mn-lt"/>
              </a:rPr>
              <a:t> the Object </a:t>
            </a:r>
            <a:r>
              <a:rPr lang="fr-FR" sz="2800" b="1" dirty="0" err="1">
                <a:solidFill>
                  <a:schemeClr val="tx2"/>
                </a:solidFill>
                <a:latin typeface="+mn-lt"/>
              </a:rPr>
              <a:t>oriented</a:t>
            </a:r>
            <a:r>
              <a:rPr lang="fr-FR" sz="2800" b="1" dirty="0">
                <a:solidFill>
                  <a:schemeClr val="tx2"/>
                </a:solidFill>
                <a:latin typeface="+mn-lt"/>
              </a:rPr>
              <a:t> Project</a:t>
            </a:r>
            <a:endParaRPr lang="en-US" sz="2800" b="1" dirty="0">
              <a:solidFill>
                <a:schemeClr val="tx2"/>
              </a:solidFill>
              <a:latin typeface="+mn-lt"/>
            </a:endParaRPr>
          </a:p>
        </p:txBody>
      </p:sp>
      <p:pic>
        <p:nvPicPr>
          <p:cNvPr id="5122" name="Picture 2" descr="MoDisco: A model-driven reverse engineering framework in Eclipse / EMF">
            <a:extLst>
              <a:ext uri="{FF2B5EF4-FFF2-40B4-BE49-F238E27FC236}">
                <a16:creationId xmlns:a16="http://schemas.microsoft.com/office/drawing/2014/main" id="{A621FCFE-39B7-4434-B9D0-984D5820D0B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64745" y="911260"/>
            <a:ext cx="1008924" cy="104947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3AFEC74-90B9-4156-91BC-B10712333E12}"/>
              </a:ext>
            </a:extLst>
          </p:cNvPr>
          <p:cNvPicPr>
            <a:picLocks noChangeAspect="1"/>
          </p:cNvPicPr>
          <p:nvPr/>
        </p:nvPicPr>
        <p:blipFill>
          <a:blip r:embed="rId7"/>
          <a:stretch>
            <a:fillRect/>
          </a:stretch>
        </p:blipFill>
        <p:spPr>
          <a:xfrm>
            <a:off x="5260416" y="2425321"/>
            <a:ext cx="6518266" cy="3847342"/>
          </a:xfrm>
          <a:prstGeom prst="rect">
            <a:avLst/>
          </a:prstGeom>
          <a:ln>
            <a:solidFill>
              <a:schemeClr val="accent1"/>
            </a:solidFill>
          </a:ln>
        </p:spPr>
      </p:pic>
      <p:cxnSp>
        <p:nvCxnSpPr>
          <p:cNvPr id="13" name="Straight Arrow Connector 12">
            <a:extLst>
              <a:ext uri="{FF2B5EF4-FFF2-40B4-BE49-F238E27FC236}">
                <a16:creationId xmlns:a16="http://schemas.microsoft.com/office/drawing/2014/main" id="{405F6226-5C87-4E64-9B5E-F32AB3E0F73C}"/>
              </a:ext>
            </a:extLst>
          </p:cNvPr>
          <p:cNvCxnSpPr>
            <a:cxnSpLocks/>
          </p:cNvCxnSpPr>
          <p:nvPr/>
        </p:nvCxnSpPr>
        <p:spPr>
          <a:xfrm>
            <a:off x="2811602" y="4245606"/>
            <a:ext cx="238296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150E7B2-6A4C-4FB2-AF54-6A78B43F6F4B}"/>
              </a:ext>
            </a:extLst>
          </p:cNvPr>
          <p:cNvSpPr txBox="1">
            <a:spLocks/>
          </p:cNvSpPr>
          <p:nvPr/>
        </p:nvSpPr>
        <p:spPr>
          <a:xfrm>
            <a:off x="2527823" y="4020881"/>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latin typeface="+mn-lt"/>
              </a:rPr>
              <a:t>Run KDM </a:t>
            </a:r>
            <a:r>
              <a:rPr lang="fr-FR" sz="1800" b="1" dirty="0" err="1">
                <a:latin typeface="+mn-lt"/>
              </a:rPr>
              <a:t>discovery</a:t>
            </a:r>
            <a:endParaRPr lang="en-US" sz="1800" b="1" dirty="0">
              <a:latin typeface="+mn-lt"/>
            </a:endParaRPr>
          </a:p>
        </p:txBody>
      </p:sp>
      <p:sp>
        <p:nvSpPr>
          <p:cNvPr id="17" name="Title 1">
            <a:extLst>
              <a:ext uri="{FF2B5EF4-FFF2-40B4-BE49-F238E27FC236}">
                <a16:creationId xmlns:a16="http://schemas.microsoft.com/office/drawing/2014/main" id="{525912E5-C7D9-44C8-910B-A06FB2203BBE}"/>
              </a:ext>
            </a:extLst>
          </p:cNvPr>
          <p:cNvSpPr txBox="1">
            <a:spLocks/>
          </p:cNvSpPr>
          <p:nvPr/>
        </p:nvSpPr>
        <p:spPr>
          <a:xfrm>
            <a:off x="8884069" y="4432679"/>
            <a:ext cx="295052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fr-FR" sz="1800" b="1" dirty="0">
                <a:latin typeface="+mn-lt"/>
              </a:rPr>
              <a:t>XMI file</a:t>
            </a:r>
            <a:endParaRPr lang="en-US" sz="1800" b="1" dirty="0">
              <a:latin typeface="+mn-lt"/>
            </a:endParaRPr>
          </a:p>
        </p:txBody>
      </p:sp>
      <p:sp>
        <p:nvSpPr>
          <p:cNvPr id="19" name="TextBox 18">
            <a:extLst>
              <a:ext uri="{FF2B5EF4-FFF2-40B4-BE49-F238E27FC236}">
                <a16:creationId xmlns:a16="http://schemas.microsoft.com/office/drawing/2014/main" id="{CE86C4CE-8CF7-418A-A9A0-81702C1E2EA9}"/>
              </a:ext>
            </a:extLst>
          </p:cNvPr>
          <p:cNvSpPr txBox="1"/>
          <p:nvPr/>
        </p:nvSpPr>
        <p:spPr>
          <a:xfrm>
            <a:off x="323923" y="5440341"/>
            <a:ext cx="4450018" cy="923330"/>
          </a:xfrm>
          <a:prstGeom prst="rect">
            <a:avLst/>
          </a:prstGeom>
          <a:noFill/>
        </p:spPr>
        <p:txBody>
          <a:bodyPr wrap="square">
            <a:spAutoFit/>
          </a:bodyPr>
          <a:lstStyle/>
          <a:p>
            <a:r>
              <a:rPr lang="en-US" dirty="0"/>
              <a:t>The KDM is an intermediate representation of software artifacts and its operational environment.</a:t>
            </a:r>
          </a:p>
        </p:txBody>
      </p:sp>
    </p:spTree>
    <p:extLst>
      <p:ext uri="{BB962C8B-B14F-4D97-AF65-F5344CB8AC3E}">
        <p14:creationId xmlns:p14="http://schemas.microsoft.com/office/powerpoint/2010/main" val="343685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6"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8</a:t>
            </a:fld>
            <a:endParaRPr lang="en-US"/>
          </a:p>
        </p:txBody>
      </p:sp>
      <p:sp>
        <p:nvSpPr>
          <p:cNvPr id="5" name="Title 1">
            <a:extLst>
              <a:ext uri="{FF2B5EF4-FFF2-40B4-BE49-F238E27FC236}">
                <a16:creationId xmlns:a16="http://schemas.microsoft.com/office/drawing/2014/main" id="{6223040D-B077-46F9-AC19-BEE27AF49780}"/>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How </a:t>
            </a:r>
            <a:r>
              <a:rPr lang="fr-FR" sz="3200" b="1" dirty="0" err="1">
                <a:solidFill>
                  <a:srgbClr val="C00000"/>
                </a:solidFill>
                <a:latin typeface="+mn-lt"/>
              </a:rPr>
              <a:t>should</a:t>
            </a:r>
            <a:r>
              <a:rPr lang="fr-FR" sz="3200" b="1" dirty="0">
                <a:solidFill>
                  <a:srgbClr val="C00000"/>
                </a:solidFill>
                <a:latin typeface="+mn-lt"/>
              </a:rPr>
              <a:t> </a:t>
            </a:r>
            <a:r>
              <a:rPr lang="fr-FR" sz="3200" b="1" dirty="0" err="1">
                <a:solidFill>
                  <a:srgbClr val="C00000"/>
                </a:solidFill>
                <a:latin typeface="+mn-lt"/>
              </a:rPr>
              <a:t>we</a:t>
            </a:r>
            <a:r>
              <a:rPr lang="fr-FR" sz="3200" b="1" dirty="0">
                <a:solidFill>
                  <a:srgbClr val="C00000"/>
                </a:solidFill>
                <a:latin typeface="+mn-lt"/>
              </a:rPr>
              <a:t> </a:t>
            </a:r>
            <a:r>
              <a:rPr lang="fr-FR" sz="3200" b="1" dirty="0" err="1">
                <a:solidFill>
                  <a:srgbClr val="C00000"/>
                </a:solidFill>
                <a:latin typeface="+mn-lt"/>
              </a:rPr>
              <a:t>proceed</a:t>
            </a:r>
            <a:r>
              <a:rPr lang="fr-FR" sz="3200" b="1" dirty="0">
                <a:solidFill>
                  <a:srgbClr val="C00000"/>
                </a:solidFill>
                <a:latin typeface="+mn-lt"/>
              </a:rPr>
              <a:t> ? </a:t>
            </a:r>
            <a:endParaRPr lang="en-US" sz="3200" b="1" dirty="0">
              <a:solidFill>
                <a:srgbClr val="C00000"/>
              </a:solidFill>
              <a:latin typeface="+mn-lt"/>
            </a:endParaRPr>
          </a:p>
        </p:txBody>
      </p:sp>
      <p:sp>
        <p:nvSpPr>
          <p:cNvPr id="8" name="Rectangle 7" descr="Head with Gears">
            <a:extLst>
              <a:ext uri="{FF2B5EF4-FFF2-40B4-BE49-F238E27FC236}">
                <a16:creationId xmlns:a16="http://schemas.microsoft.com/office/drawing/2014/main" id="{7A2C3F4B-259E-49D2-A7EF-7DC2A0AC65F4}"/>
              </a:ext>
            </a:extLst>
          </p:cNvPr>
          <p:cNvSpPr/>
          <p:nvPr/>
        </p:nvSpPr>
        <p:spPr>
          <a:xfrm>
            <a:off x="154904" y="59635"/>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9" name="Title 1">
            <a:extLst>
              <a:ext uri="{FF2B5EF4-FFF2-40B4-BE49-F238E27FC236}">
                <a16:creationId xmlns:a16="http://schemas.microsoft.com/office/drawing/2014/main" id="{53DA1B64-3AB4-4AC6-8A71-558AC25C761C}"/>
              </a:ext>
            </a:extLst>
          </p:cNvPr>
          <p:cNvSpPr txBox="1">
            <a:spLocks/>
          </p:cNvSpPr>
          <p:nvPr/>
        </p:nvSpPr>
        <p:spPr>
          <a:xfrm>
            <a:off x="477167" y="12141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endParaRPr lang="en-US" sz="3200" b="1" dirty="0">
              <a:latin typeface="+mn-lt"/>
            </a:endParaRPr>
          </a:p>
        </p:txBody>
      </p:sp>
      <p:pic>
        <p:nvPicPr>
          <p:cNvPr id="5122" name="Picture 2" descr="MoDisco: A model-driven reverse engineering framework in Eclipse / EMF">
            <a:extLst>
              <a:ext uri="{FF2B5EF4-FFF2-40B4-BE49-F238E27FC236}">
                <a16:creationId xmlns:a16="http://schemas.microsoft.com/office/drawing/2014/main" id="{A621FCFE-39B7-4434-B9D0-984D5820D0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44050" y="464635"/>
            <a:ext cx="851932" cy="886170"/>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1">
            <a:extLst>
              <a:ext uri="{FF2B5EF4-FFF2-40B4-BE49-F238E27FC236}">
                <a16:creationId xmlns:a16="http://schemas.microsoft.com/office/drawing/2014/main" id="{DA977AB2-3C84-4ACD-A87C-F36307B2D64C}"/>
              </a:ext>
            </a:extLst>
          </p:cNvPr>
          <p:cNvSpPr txBox="1">
            <a:spLocks/>
          </p:cNvSpPr>
          <p:nvPr/>
        </p:nvSpPr>
        <p:spPr>
          <a:xfrm>
            <a:off x="4797287" y="5366230"/>
            <a:ext cx="6018503" cy="20542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gn="ctr">
              <a:lnSpc>
                <a:spcPct val="100000"/>
              </a:lnSpc>
              <a:buFont typeface="Wingdings" panose="05000000000000000000" pitchFamily="2" charset="2"/>
              <a:buChar char="Ø"/>
            </a:pPr>
            <a:r>
              <a:rPr lang="fr-FR" sz="3200" b="1" dirty="0">
                <a:solidFill>
                  <a:schemeClr val="accent1">
                    <a:lumMod val="75000"/>
                  </a:schemeClr>
                </a:solidFill>
                <a:latin typeface="+mn-lt"/>
              </a:rPr>
              <a:t>Is </a:t>
            </a:r>
            <a:r>
              <a:rPr lang="fr-FR" sz="3200" b="1" dirty="0" err="1">
                <a:solidFill>
                  <a:schemeClr val="accent1">
                    <a:lumMod val="75000"/>
                  </a:schemeClr>
                </a:solidFill>
                <a:latin typeface="+mn-lt"/>
              </a:rPr>
              <a:t>it</a:t>
            </a:r>
            <a:r>
              <a:rPr lang="fr-FR" sz="3200" b="1" dirty="0">
                <a:solidFill>
                  <a:schemeClr val="accent1">
                    <a:lumMod val="75000"/>
                  </a:schemeClr>
                </a:solidFill>
                <a:latin typeface="+mn-lt"/>
              </a:rPr>
              <a:t> </a:t>
            </a:r>
            <a:r>
              <a:rPr lang="fr-FR" sz="3200" b="1" dirty="0" err="1">
                <a:solidFill>
                  <a:schemeClr val="accent1">
                    <a:lumMod val="75000"/>
                  </a:schemeClr>
                </a:solidFill>
                <a:latin typeface="+mn-lt"/>
              </a:rPr>
              <a:t>suitable</a:t>
            </a:r>
            <a:r>
              <a:rPr lang="fr-FR" sz="3200" b="1" dirty="0">
                <a:solidFill>
                  <a:schemeClr val="accent1">
                    <a:lumMod val="75000"/>
                  </a:schemeClr>
                </a:solidFill>
                <a:latin typeface="+mn-lt"/>
              </a:rPr>
              <a:t> to </a:t>
            </a:r>
            <a:r>
              <a:rPr lang="fr-FR" sz="3200" b="1" dirty="0" err="1">
                <a:solidFill>
                  <a:schemeClr val="accent1">
                    <a:lumMod val="75000"/>
                  </a:schemeClr>
                </a:solidFill>
                <a:latin typeface="+mn-lt"/>
              </a:rPr>
              <a:t>our</a:t>
            </a:r>
            <a:r>
              <a:rPr lang="fr-FR" sz="3200" b="1" dirty="0">
                <a:solidFill>
                  <a:schemeClr val="accent1">
                    <a:lumMod val="75000"/>
                  </a:schemeClr>
                </a:solidFill>
                <a:latin typeface="+mn-lt"/>
              </a:rPr>
              <a:t> Scenario ? </a:t>
            </a:r>
          </a:p>
        </p:txBody>
      </p:sp>
      <p:sp>
        <p:nvSpPr>
          <p:cNvPr id="25" name="Title 1">
            <a:extLst>
              <a:ext uri="{FF2B5EF4-FFF2-40B4-BE49-F238E27FC236}">
                <a16:creationId xmlns:a16="http://schemas.microsoft.com/office/drawing/2014/main" id="{034899DE-AC66-4069-9A5D-DF30AD96815C}"/>
              </a:ext>
            </a:extLst>
          </p:cNvPr>
          <p:cNvSpPr txBox="1">
            <a:spLocks/>
          </p:cNvSpPr>
          <p:nvPr/>
        </p:nvSpPr>
        <p:spPr>
          <a:xfrm>
            <a:off x="838200" y="96353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fr-FR" sz="2800" b="1" dirty="0">
                <a:solidFill>
                  <a:schemeClr val="tx2"/>
                </a:solidFill>
                <a:latin typeface="+mn-lt"/>
              </a:rPr>
              <a:t>KDM</a:t>
            </a:r>
            <a:endParaRPr lang="en-US" sz="2800" b="1" dirty="0">
              <a:solidFill>
                <a:schemeClr val="tx2"/>
              </a:solidFill>
              <a:latin typeface="+mn-lt"/>
            </a:endParaRPr>
          </a:p>
        </p:txBody>
      </p:sp>
      <p:pic>
        <p:nvPicPr>
          <p:cNvPr id="29" name="Picture 28">
            <a:extLst>
              <a:ext uri="{FF2B5EF4-FFF2-40B4-BE49-F238E27FC236}">
                <a16:creationId xmlns:a16="http://schemas.microsoft.com/office/drawing/2014/main" id="{66922B2A-1D70-4E7D-8180-723595BA8C64}"/>
              </a:ext>
            </a:extLst>
          </p:cNvPr>
          <p:cNvPicPr>
            <a:picLocks noChangeAspect="1"/>
          </p:cNvPicPr>
          <p:nvPr/>
        </p:nvPicPr>
        <p:blipFill>
          <a:blip r:embed="rId6"/>
          <a:stretch>
            <a:fillRect/>
          </a:stretch>
        </p:blipFill>
        <p:spPr>
          <a:xfrm>
            <a:off x="4499239" y="1794845"/>
            <a:ext cx="7215594" cy="4137853"/>
          </a:xfrm>
          <a:prstGeom prst="rect">
            <a:avLst/>
          </a:prstGeom>
          <a:ln>
            <a:solidFill>
              <a:schemeClr val="accent1"/>
            </a:solidFill>
          </a:ln>
        </p:spPr>
      </p:pic>
      <p:pic>
        <p:nvPicPr>
          <p:cNvPr id="30" name="Picture 29">
            <a:extLst>
              <a:ext uri="{FF2B5EF4-FFF2-40B4-BE49-F238E27FC236}">
                <a16:creationId xmlns:a16="http://schemas.microsoft.com/office/drawing/2014/main" id="{009FB216-5509-4810-8144-A11C4A7B7C50}"/>
              </a:ext>
            </a:extLst>
          </p:cNvPr>
          <p:cNvPicPr>
            <a:picLocks noChangeAspect="1"/>
          </p:cNvPicPr>
          <p:nvPr/>
        </p:nvPicPr>
        <p:blipFill>
          <a:blip r:embed="rId7"/>
          <a:stretch>
            <a:fillRect/>
          </a:stretch>
        </p:blipFill>
        <p:spPr>
          <a:xfrm>
            <a:off x="369744" y="2539684"/>
            <a:ext cx="3409416" cy="2792194"/>
          </a:xfrm>
          <a:prstGeom prst="rect">
            <a:avLst/>
          </a:prstGeom>
          <a:ln>
            <a:solidFill>
              <a:schemeClr val="accent1"/>
            </a:solidFill>
          </a:ln>
        </p:spPr>
      </p:pic>
    </p:spTree>
    <p:extLst>
      <p:ext uri="{BB962C8B-B14F-4D97-AF65-F5344CB8AC3E}">
        <p14:creationId xmlns:p14="http://schemas.microsoft.com/office/powerpoint/2010/main" val="361675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26DD05-62F2-4D03-8C22-2451304473D9}"/>
              </a:ext>
            </a:extLst>
          </p:cNvPr>
          <p:cNvSpPr>
            <a:spLocks noGrp="1"/>
          </p:cNvSpPr>
          <p:nvPr>
            <p:ph type="sldNum" sz="quarter" idx="12"/>
          </p:nvPr>
        </p:nvSpPr>
        <p:spPr/>
        <p:txBody>
          <a:bodyPr/>
          <a:lstStyle/>
          <a:p>
            <a:fld id="{1B0F1E11-9AFB-4D01-B7E6-FD33B3440EEB}" type="slidenum">
              <a:rPr lang="en-US" smtClean="0"/>
              <a:t>9</a:t>
            </a:fld>
            <a:endParaRPr lang="en-US"/>
          </a:p>
        </p:txBody>
      </p:sp>
      <p:sp>
        <p:nvSpPr>
          <p:cNvPr id="5" name="Title 1">
            <a:extLst>
              <a:ext uri="{FF2B5EF4-FFF2-40B4-BE49-F238E27FC236}">
                <a16:creationId xmlns:a16="http://schemas.microsoft.com/office/drawing/2014/main" id="{6223040D-B077-46F9-AC19-BEE27AF49780}"/>
              </a:ext>
            </a:extLst>
          </p:cNvPr>
          <p:cNvSpPr>
            <a:spLocks noGrp="1"/>
          </p:cNvSpPr>
          <p:nvPr>
            <p:ph type="title"/>
          </p:nvPr>
        </p:nvSpPr>
        <p:spPr>
          <a:xfrm>
            <a:off x="838200" y="365125"/>
            <a:ext cx="10515600" cy="1325563"/>
          </a:xfrm>
        </p:spPr>
        <p:txBody>
          <a:bodyPr>
            <a:normAutofit/>
          </a:bodyPr>
          <a:lstStyle/>
          <a:p>
            <a:pPr lvl="0">
              <a:lnSpc>
                <a:spcPct val="100000"/>
              </a:lnSpc>
            </a:pPr>
            <a:r>
              <a:rPr lang="fr-FR" sz="3200" b="1" dirty="0">
                <a:solidFill>
                  <a:srgbClr val="C00000"/>
                </a:solidFill>
                <a:latin typeface="+mn-lt"/>
              </a:rPr>
              <a:t>How </a:t>
            </a:r>
            <a:r>
              <a:rPr lang="fr-FR" sz="3200" b="1" dirty="0" err="1">
                <a:solidFill>
                  <a:srgbClr val="C00000"/>
                </a:solidFill>
                <a:latin typeface="+mn-lt"/>
              </a:rPr>
              <a:t>should</a:t>
            </a:r>
            <a:r>
              <a:rPr lang="fr-FR" sz="3200" b="1" dirty="0">
                <a:solidFill>
                  <a:srgbClr val="C00000"/>
                </a:solidFill>
                <a:latin typeface="+mn-lt"/>
              </a:rPr>
              <a:t> </a:t>
            </a:r>
            <a:r>
              <a:rPr lang="fr-FR" sz="3200" b="1" dirty="0" err="1">
                <a:solidFill>
                  <a:srgbClr val="C00000"/>
                </a:solidFill>
                <a:latin typeface="+mn-lt"/>
              </a:rPr>
              <a:t>we</a:t>
            </a:r>
            <a:r>
              <a:rPr lang="fr-FR" sz="3200" b="1" dirty="0">
                <a:solidFill>
                  <a:srgbClr val="C00000"/>
                </a:solidFill>
                <a:latin typeface="+mn-lt"/>
              </a:rPr>
              <a:t> </a:t>
            </a:r>
            <a:r>
              <a:rPr lang="fr-FR" sz="3200" b="1" dirty="0" err="1">
                <a:solidFill>
                  <a:srgbClr val="C00000"/>
                </a:solidFill>
                <a:latin typeface="+mn-lt"/>
              </a:rPr>
              <a:t>proceed</a:t>
            </a:r>
            <a:r>
              <a:rPr lang="fr-FR" sz="3200" b="1" dirty="0">
                <a:solidFill>
                  <a:srgbClr val="C00000"/>
                </a:solidFill>
                <a:latin typeface="+mn-lt"/>
              </a:rPr>
              <a:t> ? </a:t>
            </a:r>
            <a:endParaRPr lang="en-US" sz="3200" b="1" dirty="0">
              <a:solidFill>
                <a:srgbClr val="C00000"/>
              </a:solidFill>
              <a:latin typeface="+mn-lt"/>
            </a:endParaRPr>
          </a:p>
        </p:txBody>
      </p:sp>
      <p:sp>
        <p:nvSpPr>
          <p:cNvPr id="8" name="Rectangle 7" descr="Head with Gears">
            <a:extLst>
              <a:ext uri="{FF2B5EF4-FFF2-40B4-BE49-F238E27FC236}">
                <a16:creationId xmlns:a16="http://schemas.microsoft.com/office/drawing/2014/main" id="{7A2C3F4B-259E-49D2-A7EF-7DC2A0AC65F4}"/>
              </a:ext>
            </a:extLst>
          </p:cNvPr>
          <p:cNvSpPr/>
          <p:nvPr/>
        </p:nvSpPr>
        <p:spPr>
          <a:xfrm>
            <a:off x="154904" y="59635"/>
            <a:ext cx="810000" cy="81000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sp>
        <p:nvSpPr>
          <p:cNvPr id="2" name="Rectangle 1">
            <a:extLst>
              <a:ext uri="{FF2B5EF4-FFF2-40B4-BE49-F238E27FC236}">
                <a16:creationId xmlns:a16="http://schemas.microsoft.com/office/drawing/2014/main" id="{E8D3472C-E40C-4722-8F13-4DE603E09A24}"/>
              </a:ext>
            </a:extLst>
          </p:cNvPr>
          <p:cNvSpPr/>
          <p:nvPr/>
        </p:nvSpPr>
        <p:spPr>
          <a:xfrm>
            <a:off x="1871662" y="2539684"/>
            <a:ext cx="1871664" cy="15179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a:t>KDM </a:t>
            </a:r>
            <a:r>
              <a:rPr lang="fr-FR" sz="2400" dirty="0" err="1"/>
              <a:t>metamodel</a:t>
            </a:r>
            <a:endParaRPr lang="en-US" sz="2400" dirty="0"/>
          </a:p>
        </p:txBody>
      </p:sp>
      <p:sp>
        <p:nvSpPr>
          <p:cNvPr id="16" name="Rectangle 15">
            <a:extLst>
              <a:ext uri="{FF2B5EF4-FFF2-40B4-BE49-F238E27FC236}">
                <a16:creationId xmlns:a16="http://schemas.microsoft.com/office/drawing/2014/main" id="{39137FC2-3ED6-4581-A107-586203D6A13B}"/>
              </a:ext>
            </a:extLst>
          </p:cNvPr>
          <p:cNvSpPr/>
          <p:nvPr/>
        </p:nvSpPr>
        <p:spPr>
          <a:xfrm>
            <a:off x="1871662" y="4884895"/>
            <a:ext cx="1871664" cy="15179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err="1"/>
              <a:t>Discovered</a:t>
            </a:r>
            <a:r>
              <a:rPr lang="fr-FR" sz="2400" dirty="0"/>
              <a:t> OOP</a:t>
            </a:r>
            <a:endParaRPr lang="en-US" sz="2400" dirty="0"/>
          </a:p>
        </p:txBody>
      </p:sp>
      <p:cxnSp>
        <p:nvCxnSpPr>
          <p:cNvPr id="6" name="Straight Arrow Connector 5">
            <a:extLst>
              <a:ext uri="{FF2B5EF4-FFF2-40B4-BE49-F238E27FC236}">
                <a16:creationId xmlns:a16="http://schemas.microsoft.com/office/drawing/2014/main" id="{B2CE3180-7B8F-4241-BD0C-658C985DF745}"/>
              </a:ext>
            </a:extLst>
          </p:cNvPr>
          <p:cNvCxnSpPr>
            <a:stCxn id="16" idx="0"/>
            <a:endCxn id="2" idx="2"/>
          </p:cNvCxnSpPr>
          <p:nvPr/>
        </p:nvCxnSpPr>
        <p:spPr>
          <a:xfrm flipV="1">
            <a:off x="2807494" y="4057652"/>
            <a:ext cx="0" cy="82724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31E3490-2A09-44B0-8150-F662C705CB34}"/>
              </a:ext>
            </a:extLst>
          </p:cNvPr>
          <p:cNvSpPr/>
          <p:nvPr/>
        </p:nvSpPr>
        <p:spPr>
          <a:xfrm>
            <a:off x="8610600" y="2539684"/>
            <a:ext cx="1871664" cy="151796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r-FR" sz="2400" dirty="0"/>
              <a:t>Graph</a:t>
            </a:r>
          </a:p>
          <a:p>
            <a:pPr algn="ctr"/>
            <a:r>
              <a:rPr lang="fr-FR" sz="2400" dirty="0" err="1"/>
              <a:t>metamodel</a:t>
            </a:r>
            <a:endParaRPr lang="en-US" sz="2400" dirty="0"/>
          </a:p>
        </p:txBody>
      </p:sp>
      <p:sp>
        <p:nvSpPr>
          <p:cNvPr id="23" name="Rectangle 22">
            <a:extLst>
              <a:ext uri="{FF2B5EF4-FFF2-40B4-BE49-F238E27FC236}">
                <a16:creationId xmlns:a16="http://schemas.microsoft.com/office/drawing/2014/main" id="{AB965147-9E89-43D9-BD82-B3907D0AAB42}"/>
              </a:ext>
            </a:extLst>
          </p:cNvPr>
          <p:cNvSpPr/>
          <p:nvPr/>
        </p:nvSpPr>
        <p:spPr>
          <a:xfrm>
            <a:off x="8610600" y="4884895"/>
            <a:ext cx="1871664" cy="1517968"/>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r-FR" sz="2400" dirty="0" err="1"/>
              <a:t>Derived</a:t>
            </a:r>
            <a:r>
              <a:rPr lang="fr-FR" sz="2400" dirty="0"/>
              <a:t> Model </a:t>
            </a:r>
            <a:endParaRPr lang="en-US" sz="2400" dirty="0"/>
          </a:p>
        </p:txBody>
      </p:sp>
      <p:cxnSp>
        <p:nvCxnSpPr>
          <p:cNvPr id="25" name="Straight Arrow Connector 24">
            <a:extLst>
              <a:ext uri="{FF2B5EF4-FFF2-40B4-BE49-F238E27FC236}">
                <a16:creationId xmlns:a16="http://schemas.microsoft.com/office/drawing/2014/main" id="{32769BF9-7149-479A-B2A3-B6BBE547F916}"/>
              </a:ext>
            </a:extLst>
          </p:cNvPr>
          <p:cNvCxnSpPr>
            <a:stCxn id="23" idx="0"/>
            <a:endCxn id="22" idx="2"/>
          </p:cNvCxnSpPr>
          <p:nvPr/>
        </p:nvCxnSpPr>
        <p:spPr>
          <a:xfrm flipV="1">
            <a:off x="9546432" y="4057652"/>
            <a:ext cx="0" cy="827243"/>
          </a:xfrm>
          <a:prstGeom prst="straightConnector1">
            <a:avLst/>
          </a:prstGeom>
          <a:ln w="38100">
            <a:prstDash val="dash"/>
            <a:tailEnd type="triangle"/>
          </a:ln>
        </p:spPr>
        <p:style>
          <a:lnRef idx="1">
            <a:schemeClr val="accent1"/>
          </a:lnRef>
          <a:fillRef idx="0">
            <a:schemeClr val="accent1"/>
          </a:fillRef>
          <a:effectRef idx="0">
            <a:schemeClr val="accent1"/>
          </a:effectRef>
          <a:fontRef idx="minor">
            <a:schemeClr val="tx1"/>
          </a:fontRef>
        </p:style>
      </p:cxnSp>
      <p:pic>
        <p:nvPicPr>
          <p:cNvPr id="7170" name="Picture 2" descr="The Atlas Transformation Language Atlas Transformation Language (ATL ATL)  project">
            <a:extLst>
              <a:ext uri="{FF2B5EF4-FFF2-40B4-BE49-F238E27FC236}">
                <a16:creationId xmlns:a16="http://schemas.microsoft.com/office/drawing/2014/main" id="{270C77CD-106F-4F77-B5EF-C1992645BC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7275" y="3283666"/>
            <a:ext cx="2619375" cy="174307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F0190A71-57B4-44C5-B55C-F10788640A74}"/>
              </a:ext>
            </a:extLst>
          </p:cNvPr>
          <p:cNvCxnSpPr/>
          <p:nvPr/>
        </p:nvCxnSpPr>
        <p:spPr>
          <a:xfrm>
            <a:off x="4356497" y="4470603"/>
            <a:ext cx="38445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D06DC6DB-5002-46C2-ADCB-DF9BD73D11BB}"/>
              </a:ext>
            </a:extLst>
          </p:cNvPr>
          <p:cNvSpPr txBox="1">
            <a:spLocks/>
          </p:cNvSpPr>
          <p:nvPr/>
        </p:nvSpPr>
        <p:spPr>
          <a:xfrm>
            <a:off x="838200" y="116161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514350" indent="-514350">
              <a:lnSpc>
                <a:spcPct val="100000"/>
              </a:lnSpc>
              <a:buFont typeface="+mj-lt"/>
              <a:buAutoNum type="arabicPeriod" startAt="2"/>
            </a:pPr>
            <a:r>
              <a:rPr lang="fr-FR" sz="2800" b="1" dirty="0">
                <a:solidFill>
                  <a:srgbClr val="002060"/>
                </a:solidFill>
                <a:latin typeface="+mn-lt"/>
              </a:rPr>
              <a:t> A model-To-Model Transformation </a:t>
            </a:r>
            <a:endParaRPr lang="en-US" sz="2800" b="1" dirty="0">
              <a:solidFill>
                <a:srgbClr val="002060"/>
              </a:solidFill>
              <a:latin typeface="+mn-lt"/>
            </a:endParaRPr>
          </a:p>
          <a:p>
            <a:pPr marL="514350" indent="-514350">
              <a:lnSpc>
                <a:spcPct val="100000"/>
              </a:lnSpc>
              <a:buFont typeface="+mj-lt"/>
              <a:buAutoNum type="arabicPeriod" startAt="2"/>
            </a:pPr>
            <a:endParaRPr lang="en-US" sz="2800" b="1" dirty="0">
              <a:solidFill>
                <a:srgbClr val="C00000"/>
              </a:solidFill>
              <a:latin typeface="+mn-lt"/>
            </a:endParaRPr>
          </a:p>
        </p:txBody>
      </p:sp>
    </p:spTree>
    <p:extLst>
      <p:ext uri="{BB962C8B-B14F-4D97-AF65-F5344CB8AC3E}">
        <p14:creationId xmlns:p14="http://schemas.microsoft.com/office/powerpoint/2010/main" val="240271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7E588D5E38C34CB264399C38DECEE6" ma:contentTypeVersion="2" ma:contentTypeDescription="Crée un document." ma:contentTypeScope="" ma:versionID="27eab3f5430fe571c4e71c525afdc83b">
  <xsd:schema xmlns:xsd="http://www.w3.org/2001/XMLSchema" xmlns:xs="http://www.w3.org/2001/XMLSchema" xmlns:p="http://schemas.microsoft.com/office/2006/metadata/properties" xmlns:ns3="74d13aeb-7d2b-4055-9a87-e2006a5684bd" targetNamespace="http://schemas.microsoft.com/office/2006/metadata/properties" ma:root="true" ma:fieldsID="a06cc4d6b8d731d1a629105d895a5186" ns3:_="">
    <xsd:import namespace="74d13aeb-7d2b-4055-9a87-e2006a5684bd"/>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4d13aeb-7d2b-4055-9a87-e2006a5684b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D85E0-5A27-44C8-89AE-328746FC2B7F}">
  <ds:schemaRefs>
    <ds:schemaRef ds:uri="http://schemas.microsoft.com/sharepoint/v3/contenttype/forms"/>
  </ds:schemaRefs>
</ds:datastoreItem>
</file>

<file path=customXml/itemProps2.xml><?xml version="1.0" encoding="utf-8"?>
<ds:datastoreItem xmlns:ds="http://schemas.openxmlformats.org/officeDocument/2006/customXml" ds:itemID="{7FC81649-CE45-4F36-B982-ABFEF803B2B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4d13aeb-7d2b-4055-9a87-e2006a5684b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DD35A3-247C-4C35-98A4-CF4539F8E11A}">
  <ds:schemaRefs>
    <ds:schemaRef ds:uri="http://purl.org/dc/elements/1.1/"/>
    <ds:schemaRef ds:uri="http://schemas.openxmlformats.org/package/2006/metadata/core-properties"/>
    <ds:schemaRef ds:uri="74d13aeb-7d2b-4055-9a87-e2006a5684bd"/>
    <ds:schemaRef ds:uri="http://schemas.microsoft.com/office/2006/metadata/properties"/>
    <ds:schemaRef ds:uri="http://www.w3.org/XML/1998/namespace"/>
    <ds:schemaRef ds:uri="http://purl.org/dc/dcmitype/"/>
    <ds:schemaRef ds:uri="http://purl.org/dc/terms/"/>
    <ds:schemaRef ds:uri="http://schemas.microsoft.com/office/2006/documentManagement/typ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9354</TotalTime>
  <Words>1345</Words>
  <Application>Microsoft Office PowerPoint</Application>
  <PresentationFormat>Widescreen</PresentationFormat>
  <Paragraphs>222</Paragraphs>
  <Slides>23</Slides>
  <Notes>20</Notes>
  <HiddenSlides>0</HiddenSlides>
  <MMClips>2</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23</vt:i4>
      </vt:variant>
    </vt:vector>
  </HeadingPairs>
  <TitlesOfParts>
    <vt:vector size="38" baseType="lpstr">
      <vt:lpstr>Aharoni</vt:lpstr>
      <vt:lpstr>arial</vt:lpstr>
      <vt:lpstr>arial</vt:lpstr>
      <vt:lpstr>Arial Black</vt:lpstr>
      <vt:lpstr>Calibri</vt:lpstr>
      <vt:lpstr>Calibri Light</vt:lpstr>
      <vt:lpstr>Courier New</vt:lpstr>
      <vt:lpstr>ffc</vt:lpstr>
      <vt:lpstr>Georgia</vt:lpstr>
      <vt:lpstr>Google Sans</vt:lpstr>
      <vt:lpstr>Lato</vt:lpstr>
      <vt:lpstr>Muli</vt:lpstr>
      <vt:lpstr>Open Sans</vt:lpstr>
      <vt:lpstr>Wingdings</vt:lpstr>
      <vt:lpstr>Office Theme</vt:lpstr>
      <vt:lpstr>PowerPoint Presentation</vt:lpstr>
      <vt:lpstr>Outline</vt:lpstr>
      <vt:lpstr>Context &amp; Problematic </vt:lpstr>
      <vt:lpstr>Context &amp; Problematic </vt:lpstr>
      <vt:lpstr>Suggested Solution</vt:lpstr>
      <vt:lpstr>Challenges</vt:lpstr>
      <vt:lpstr>How should we proceed ? </vt:lpstr>
      <vt:lpstr>How should we proceed ? </vt:lpstr>
      <vt:lpstr>How should we proceed ? </vt:lpstr>
      <vt:lpstr>How should we proceed ? </vt:lpstr>
      <vt:lpstr>PowerPoint Presentation</vt:lpstr>
      <vt:lpstr>Details &amp; Implementation</vt:lpstr>
      <vt:lpstr>PowerPoint Presentation</vt:lpstr>
      <vt:lpstr>Details &amp; Implementation</vt:lpstr>
      <vt:lpstr>Details &amp; Implementation</vt:lpstr>
      <vt:lpstr>Details &amp; Implementation</vt:lpstr>
      <vt:lpstr>Example </vt:lpstr>
      <vt:lpstr>Example</vt:lpstr>
      <vt:lpstr>PowerPoint Presentation</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Meriem Ben Chaaben</dc:creator>
  <cp:lastModifiedBy>Meriem Ben Chaaben</cp:lastModifiedBy>
  <cp:revision>23</cp:revision>
  <dcterms:created xsi:type="dcterms:W3CDTF">2021-12-01T04:35:17Z</dcterms:created>
  <dcterms:modified xsi:type="dcterms:W3CDTF">2021-12-18T23:10:49Z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0x010100537E588D5E38C34CB264399C38DECEE6</vt:lpwstr>
  </property>
</Properties>
</file>